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3" r:id="rId4"/>
  </p:sldMasterIdLst>
  <p:notesMasterIdLst>
    <p:notesMasterId r:id="rId12"/>
  </p:notesMasterIdLst>
  <p:handoutMasterIdLst>
    <p:handoutMasterId r:id="rId13"/>
  </p:handoutMasterIdLst>
  <p:sldIdLst>
    <p:sldId id="294" r:id="rId5"/>
    <p:sldId id="295" r:id="rId6"/>
    <p:sldId id="298" r:id="rId7"/>
    <p:sldId id="297" r:id="rId8"/>
    <p:sldId id="296" r:id="rId9"/>
    <p:sldId id="299" r:id="rId10"/>
    <p:sldId id="30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A ALEXANDER" initials="M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4A9C"/>
    <a:srgbClr val="FFD0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3" autoAdjust="0"/>
    <p:restoredTop sz="86371" autoAdjust="0"/>
  </p:normalViewPr>
  <p:slideViewPr>
    <p:cSldViewPr>
      <p:cViewPr varScale="1">
        <p:scale>
          <a:sx n="98" d="100"/>
          <a:sy n="98" d="100"/>
        </p:scale>
        <p:origin x="2082" y="90"/>
      </p:cViewPr>
      <p:guideLst>
        <p:guide orient="horz" pos="2064"/>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C16B254-F755-154D-86D8-705F3C585905}" type="datetimeFigureOut">
              <a:rPr lang="en-US" smtClean="0"/>
              <a:pPr/>
              <a:t>2/4/2020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8B07BA0-83C1-274E-9BA1-643DFA6696FC}" type="slidenum">
              <a:rPr lang="en-US" smtClean="0"/>
              <a:pPr/>
              <a:t>‹#›</a:t>
            </a:fld>
            <a:endParaRPr lang="en-US"/>
          </a:p>
        </p:txBody>
      </p:sp>
    </p:spTree>
    <p:extLst>
      <p:ext uri="{BB962C8B-B14F-4D97-AF65-F5344CB8AC3E}">
        <p14:creationId xmlns:p14="http://schemas.microsoft.com/office/powerpoint/2010/main" val="40824873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242358-85E2-2545-8677-79B1E11E6ECD}" type="datetimeFigureOut">
              <a:rPr lang="en-US" smtClean="0"/>
              <a:pPr/>
              <a:t>2/4/2020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898A01-842B-0042-9AB7-55364486B929}" type="slidenum">
              <a:rPr lang="en-US" smtClean="0"/>
              <a:pPr/>
              <a:t>‹#›</a:t>
            </a:fld>
            <a:endParaRPr lang="en-US"/>
          </a:p>
        </p:txBody>
      </p:sp>
    </p:spTree>
    <p:extLst>
      <p:ext uri="{BB962C8B-B14F-4D97-AF65-F5344CB8AC3E}">
        <p14:creationId xmlns:p14="http://schemas.microsoft.com/office/powerpoint/2010/main" val="210190352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898A01-842B-0042-9AB7-55364486B929}" type="slidenum">
              <a:rPr lang="en-US" smtClean="0"/>
              <a:pPr/>
              <a:t>1</a:t>
            </a:fld>
            <a:endParaRPr lang="en-US"/>
          </a:p>
        </p:txBody>
      </p:sp>
    </p:spTree>
    <p:extLst>
      <p:ext uri="{BB962C8B-B14F-4D97-AF65-F5344CB8AC3E}">
        <p14:creationId xmlns:p14="http://schemas.microsoft.com/office/powerpoint/2010/main" val="19749847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2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943600" y="3048000"/>
            <a:ext cx="2971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943600" y="4267200"/>
            <a:ext cx="29718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5" name="Picture 14"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Tree>
    <p:extLst>
      <p:ext uri="{BB962C8B-B14F-4D97-AF65-F5344CB8AC3E}">
        <p14:creationId xmlns:p14="http://schemas.microsoft.com/office/powerpoint/2010/main" val="2607177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CMS title4">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14" name="Text Placeholder 2"/>
          <p:cNvSpPr>
            <a:spLocks noGrp="1"/>
          </p:cNvSpPr>
          <p:nvPr>
            <p:ph type="body" sz="quarter" idx="10" hasCustomPrompt="1"/>
          </p:nvPr>
        </p:nvSpPr>
        <p:spPr>
          <a:xfrm>
            <a:off x="5562600" y="3048000"/>
            <a:ext cx="32766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7" name="Text Placeholder 2"/>
          <p:cNvSpPr>
            <a:spLocks noGrp="1"/>
          </p:cNvSpPr>
          <p:nvPr>
            <p:ph type="body" sz="quarter" idx="11" hasCustomPrompt="1"/>
          </p:nvPr>
        </p:nvSpPr>
        <p:spPr>
          <a:xfrm>
            <a:off x="5562600" y="4191000"/>
            <a:ext cx="32766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9" name="Picture 8"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0" name="TextBox 9"/>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9420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4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410200" y="3048000"/>
            <a:ext cx="35052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410200" y="4267200"/>
            <a:ext cx="35052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07177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MS title2">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7" name="Text Placeholder 2"/>
          <p:cNvSpPr>
            <a:spLocks noGrp="1"/>
          </p:cNvSpPr>
          <p:nvPr>
            <p:ph type="body" sz="quarter" idx="10" hasCustomPrompt="1"/>
          </p:nvPr>
        </p:nvSpPr>
        <p:spPr>
          <a:xfrm>
            <a:off x="4953000" y="3048000"/>
            <a:ext cx="3733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4953000" y="4191000"/>
            <a:ext cx="3733800" cy="838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a:p>
            <a:pPr algn="l"/>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64517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pic>
        <p:nvPicPr>
          <p:cNvPr id="5" name="Picture 4"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7" name="Title 8"/>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10" name="Text Placeholder 2"/>
          <p:cNvSpPr>
            <a:spLocks noGrp="1"/>
          </p:cNvSpPr>
          <p:nvPr>
            <p:ph type="body" sz="quarter" idx="10" hasCustomPrompt="1"/>
          </p:nvPr>
        </p:nvSpPr>
        <p:spPr>
          <a:xfrm>
            <a:off x="5943600" y="3048000"/>
            <a:ext cx="2971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11" name="Text Placeholder 2"/>
          <p:cNvSpPr>
            <a:spLocks noGrp="1"/>
          </p:cNvSpPr>
          <p:nvPr>
            <p:ph type="body" sz="quarter" idx="11" hasCustomPrompt="1"/>
          </p:nvPr>
        </p:nvSpPr>
        <p:spPr>
          <a:xfrm>
            <a:off x="5943600" y="4267200"/>
            <a:ext cx="2971800" cy="838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a:p>
            <a:pPr algn="l"/>
            <a:r>
              <a:rPr lang="en-US" sz="2400" b="0" i="1" dirty="0">
                <a:solidFill>
                  <a:srgbClr val="084A9C"/>
                </a:solidFill>
              </a:rPr>
              <a:t>Date</a:t>
            </a:r>
            <a:endParaRPr lang="en-US" sz="2800" b="0" i="1" dirty="0">
              <a:solidFill>
                <a:srgbClr val="084A9C"/>
              </a:solidFill>
            </a:endParaRPr>
          </a:p>
        </p:txBody>
      </p:sp>
    </p:spTree>
    <p:extLst>
      <p:ext uri="{BB962C8B-B14F-4D97-AF65-F5344CB8AC3E}">
        <p14:creationId xmlns:p14="http://schemas.microsoft.com/office/powerpoint/2010/main" val="1384189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1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943600" y="3048000"/>
            <a:ext cx="2971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943600" y="4267200"/>
            <a:ext cx="29718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5770262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CMS title3">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410200" y="3048000"/>
            <a:ext cx="32766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410200" y="4191000"/>
            <a:ext cx="32766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072122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MS title5">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562600" y="3048000"/>
            <a:ext cx="32766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562600" y="4191000"/>
            <a:ext cx="3276600" cy="838200"/>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a:p>
            <a:pPr algn="l"/>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53854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CMS title6">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76200" y="-28738"/>
            <a:ext cx="9244148" cy="1447800"/>
          </a:xfrm>
        </p:spPr>
        <p:txBody>
          <a:bodyPr/>
          <a:lstStyle/>
          <a:p>
            <a:r>
              <a:rPr lang="en-US" dirty="0"/>
              <a:t>Click to edit Master title style</a:t>
            </a:r>
          </a:p>
        </p:txBody>
      </p:sp>
      <p:sp>
        <p:nvSpPr>
          <p:cNvPr id="8" name="TextBox 7"/>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0" name="Picture 9" descr="The Centers for Medicare and Medicaid logo."/>
          <p:cNvPicPr>
            <a:picLocks noChangeAspect="1"/>
          </p:cNvPicPr>
          <p:nvPr userDrawn="1"/>
        </p:nvPicPr>
        <p:blipFill>
          <a:blip r:embed="rId2" cstate="print"/>
          <a:stretch>
            <a:fillRect/>
          </a:stretch>
        </p:blipFill>
        <p:spPr>
          <a:xfrm>
            <a:off x="76200" y="2550068"/>
            <a:ext cx="8915400" cy="3088732"/>
          </a:xfrm>
          <a:prstGeom prst="rect">
            <a:avLst/>
          </a:prstGeom>
        </p:spPr>
      </p:pic>
      <p:sp>
        <p:nvSpPr>
          <p:cNvPr id="14" name="Text Placeholder 2"/>
          <p:cNvSpPr>
            <a:spLocks noGrp="1"/>
          </p:cNvSpPr>
          <p:nvPr>
            <p:ph type="body" sz="quarter" idx="10" hasCustomPrompt="1"/>
          </p:nvPr>
        </p:nvSpPr>
        <p:spPr>
          <a:xfrm>
            <a:off x="304800" y="2819400"/>
            <a:ext cx="8534400" cy="17526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15" name="Text Placeholder 2"/>
          <p:cNvSpPr>
            <a:spLocks noGrp="1"/>
          </p:cNvSpPr>
          <p:nvPr>
            <p:ph type="body" sz="quarter" idx="11" hasCustomPrompt="1"/>
          </p:nvPr>
        </p:nvSpPr>
        <p:spPr>
          <a:xfrm>
            <a:off x="304800" y="4724400"/>
            <a:ext cx="85344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Tree>
    <p:extLst>
      <p:ext uri="{BB962C8B-B14F-4D97-AF65-F5344CB8AC3E}">
        <p14:creationId xmlns:p14="http://schemas.microsoft.com/office/powerpoint/2010/main" val="32647129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CMS title6">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7" name="Text Placeholder 2"/>
          <p:cNvSpPr>
            <a:spLocks noGrp="1"/>
          </p:cNvSpPr>
          <p:nvPr>
            <p:ph type="body" sz="quarter" idx="10" hasCustomPrompt="1"/>
          </p:nvPr>
        </p:nvSpPr>
        <p:spPr>
          <a:xfrm>
            <a:off x="4953000" y="3048000"/>
            <a:ext cx="32766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11" name="Text Placeholder 2"/>
          <p:cNvSpPr>
            <a:spLocks noGrp="1"/>
          </p:cNvSpPr>
          <p:nvPr>
            <p:ph type="body" sz="quarter" idx="11" hasCustomPrompt="1"/>
          </p:nvPr>
        </p:nvSpPr>
        <p:spPr>
          <a:xfrm>
            <a:off x="4953000" y="4191000"/>
            <a:ext cx="32766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9" name="Picture 8"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8" name="TextBox 7"/>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903627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p:cSld name="CMS content2">
    <p:spTree>
      <p:nvGrpSpPr>
        <p:cNvPr id="1" name=""/>
        <p:cNvGrpSpPr/>
        <p:nvPr/>
      </p:nvGrpSpPr>
      <p:grpSpPr>
        <a:xfrm>
          <a:off x="0" y="0"/>
          <a:ext cx="0" cy="0"/>
          <a:chOff x="0" y="0"/>
          <a:chExt cx="0" cy="0"/>
        </a:xfrm>
      </p:grpSpPr>
      <p:sp>
        <p:nvSpPr>
          <p:cNvPr id="5" name="Title 1"/>
          <p:cNvSpPr>
            <a:spLocks noGrp="1"/>
          </p:cNvSpPr>
          <p:nvPr>
            <p:ph type="title"/>
          </p:nvPr>
        </p:nvSpPr>
        <p:spPr>
          <a:xfrm>
            <a:off x="0" y="0"/>
            <a:ext cx="9144000" cy="1417638"/>
          </a:xfrm>
          <a:prstGeom prst="rect">
            <a:avLst/>
          </a:prstGeom>
          <a:solidFill>
            <a:srgbClr val="084A9C"/>
          </a:solidFill>
          <a:effectLst>
            <a:outerShdw dist="76200" dir="5640000" algn="tl" rotWithShape="0">
              <a:srgbClr val="FFD004"/>
            </a:outerShdw>
          </a:effectLst>
        </p:spPr>
        <p:txBody>
          <a:bodyPr/>
          <a:lstStyle>
            <a:lvl1pPr>
              <a:defRPr>
                <a:solidFill>
                  <a:schemeClr val="bg1"/>
                </a:solidFill>
              </a:defRPr>
            </a:lvl1pPr>
          </a:lstStyle>
          <a:p>
            <a:r>
              <a:rPr lang="en-US"/>
              <a:t>Click to edit Master title style</a:t>
            </a:r>
            <a:endParaRPr lang="en-US" dirty="0"/>
          </a:p>
        </p:txBody>
      </p:sp>
      <p:sp>
        <p:nvSpPr>
          <p:cNvPr id="6" name="Content Placeholder 2"/>
          <p:cNvSpPr>
            <a:spLocks noGrp="1"/>
          </p:cNvSpPr>
          <p:nvPr>
            <p:ph idx="1"/>
          </p:nvPr>
        </p:nvSpPr>
        <p:spPr>
          <a:xfrm>
            <a:off x="457200" y="1828800"/>
            <a:ext cx="8229600" cy="4297363"/>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pPr/>
              <a:t>‹#›</a:t>
            </a:fld>
            <a:endParaRPr lang="en-US"/>
          </a:p>
        </p:txBody>
      </p:sp>
    </p:spTree>
    <p:extLst>
      <p:ext uri="{BB962C8B-B14F-4D97-AF65-F5344CB8AC3E}">
        <p14:creationId xmlns:p14="http://schemas.microsoft.com/office/powerpoint/2010/main" val="1890844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10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4191000" y="3048000"/>
            <a:ext cx="47244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4191000" y="4267200"/>
            <a:ext cx="47244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5" name="Picture 14"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Tree>
    <p:extLst>
      <p:ext uri="{BB962C8B-B14F-4D97-AF65-F5344CB8AC3E}">
        <p14:creationId xmlns:p14="http://schemas.microsoft.com/office/powerpoint/2010/main" val="26071770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1_CMS content2">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0" y="1828800"/>
            <a:ext cx="8229600" cy="4297363"/>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Placeholder 8"/>
          <p:cNvSpPr>
            <a:spLocks noGrp="1"/>
          </p:cNvSpPr>
          <p:nvPr>
            <p:ph type="title"/>
          </p:nvPr>
        </p:nvSpPr>
        <p:spPr>
          <a:xfrm>
            <a:off x="0" y="0"/>
            <a:ext cx="9144000" cy="1447800"/>
          </a:xfrm>
          <a:prstGeom prst="rect">
            <a:avLst/>
          </a:prstGeom>
          <a:solidFill>
            <a:srgbClr val="FFD004"/>
          </a:solidFill>
          <a:effectLst>
            <a:outerShdw dist="76200" dir="5640000" algn="tl" rotWithShape="0">
              <a:srgbClr val="084A9C"/>
            </a:outerShdw>
          </a:effectLst>
        </p:spPr>
        <p:txBody>
          <a:bodyPr vert="horz" lIns="91440" tIns="45720" rIns="91440" bIns="45720" rtlCol="0" anchor="ctr">
            <a:noAutofit/>
          </a:bodyPr>
          <a:lstStyle/>
          <a:p>
            <a:r>
              <a:rPr lang="en-US"/>
              <a:t>Click to edit Master title style</a:t>
            </a:r>
            <a:endParaRPr lang="en-US" dirty="0"/>
          </a:p>
        </p:txBody>
      </p:sp>
      <p:sp>
        <p:nvSpPr>
          <p:cNvPr id="4"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pPr/>
              <a:t>‹#›</a:t>
            </a:fld>
            <a:endParaRPr lang="en-US"/>
          </a:p>
        </p:txBody>
      </p:sp>
    </p:spTree>
    <p:extLst>
      <p:ext uri="{BB962C8B-B14F-4D97-AF65-F5344CB8AC3E}">
        <p14:creationId xmlns:p14="http://schemas.microsoft.com/office/powerpoint/2010/main" val="74773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11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228600" y="3048000"/>
            <a:ext cx="3352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304800" y="4267200"/>
            <a:ext cx="32766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5" name="Picture 14"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28600" y="228600"/>
            <a:ext cx="2652325" cy="914400"/>
          </a:xfrm>
          <a:prstGeom prst="rect">
            <a:avLst/>
          </a:prstGeom>
        </p:spPr>
      </p:pic>
    </p:spTree>
    <p:extLst>
      <p:ext uri="{BB962C8B-B14F-4D97-AF65-F5344CB8AC3E}">
        <p14:creationId xmlns:p14="http://schemas.microsoft.com/office/powerpoint/2010/main" val="260717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12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486400" y="3048000"/>
            <a:ext cx="3352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562600" y="4267200"/>
            <a:ext cx="32766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pic>
        <p:nvPicPr>
          <p:cNvPr id="15" name="Picture 14"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Tree>
    <p:extLst>
      <p:ext uri="{BB962C8B-B14F-4D97-AF65-F5344CB8AC3E}">
        <p14:creationId xmlns:p14="http://schemas.microsoft.com/office/powerpoint/2010/main" val="2607177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9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943600" y="3048000"/>
            <a:ext cx="2971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943600" y="4267200"/>
            <a:ext cx="29718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52400"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07177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6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381000" y="3048000"/>
            <a:ext cx="48768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381000" y="4267200"/>
            <a:ext cx="48768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07177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8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4343400" y="3048000"/>
            <a:ext cx="42672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4343400" y="4267200"/>
            <a:ext cx="42672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07177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7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304800" y="3048000"/>
            <a:ext cx="32766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304800" y="4267200"/>
            <a:ext cx="32766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10;"/>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07177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5_CMS title1">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668146" y="4928188"/>
            <a:ext cx="184666" cy="369332"/>
          </a:xfrm>
          <a:prstGeom prst="rect">
            <a:avLst/>
          </a:prstGeom>
          <a:noFill/>
        </p:spPr>
        <p:txBody>
          <a:bodyPr wrap="none" rtlCol="0">
            <a:spAutoFit/>
          </a:bodyPr>
          <a:lstStyle/>
          <a:p>
            <a:endParaRPr lang="en-US" dirty="0"/>
          </a:p>
        </p:txBody>
      </p:sp>
      <p:sp>
        <p:nvSpPr>
          <p:cNvPr id="12" name="Title 7"/>
          <p:cNvSpPr>
            <a:spLocks noGrp="1"/>
          </p:cNvSpPr>
          <p:nvPr>
            <p:ph type="title"/>
          </p:nvPr>
        </p:nvSpPr>
        <p:spPr>
          <a:xfrm>
            <a:off x="0" y="1371600"/>
            <a:ext cx="9144000" cy="1066800"/>
          </a:xfrm>
        </p:spPr>
        <p:txBody>
          <a:bodyPr/>
          <a:lstStyle/>
          <a:p>
            <a:r>
              <a:rPr lang="en-US"/>
              <a:t>Click to edit Master title style</a:t>
            </a:r>
            <a:endParaRPr lang="en-US" dirty="0"/>
          </a:p>
        </p:txBody>
      </p:sp>
      <p:sp>
        <p:nvSpPr>
          <p:cNvPr id="8" name="Text Placeholder 2"/>
          <p:cNvSpPr>
            <a:spLocks noGrp="1"/>
          </p:cNvSpPr>
          <p:nvPr>
            <p:ph type="body" sz="quarter" idx="10" hasCustomPrompt="1"/>
          </p:nvPr>
        </p:nvSpPr>
        <p:spPr>
          <a:xfrm>
            <a:off x="5486400" y="3048000"/>
            <a:ext cx="3429000" cy="914400"/>
          </a:xfrm>
        </p:spPr>
        <p:txBody>
          <a:bodyPr>
            <a:normAutofit/>
          </a:bodyPr>
          <a:lstStyle>
            <a:lvl1pPr marL="0" indent="0" algn="l">
              <a:buNone/>
              <a:defRPr sz="2400" b="1" i="1">
                <a:solidFill>
                  <a:srgbClr val="084A9C"/>
                </a:solidFill>
              </a:defRPr>
            </a:lvl1pPr>
          </a:lstStyle>
          <a:p>
            <a:pPr algn="l"/>
            <a:r>
              <a:rPr lang="en-US" sz="2400" b="1" i="1" dirty="0">
                <a:solidFill>
                  <a:srgbClr val="084A9C"/>
                </a:solidFill>
              </a:rPr>
              <a:t>Subtitle</a:t>
            </a:r>
          </a:p>
          <a:p>
            <a:pPr algn="l"/>
            <a:endParaRPr lang="en-US" sz="2800" b="0" i="1" dirty="0">
              <a:solidFill>
                <a:srgbClr val="084A9C"/>
              </a:solidFill>
            </a:endParaRPr>
          </a:p>
        </p:txBody>
      </p:sp>
      <p:sp>
        <p:nvSpPr>
          <p:cNvPr id="9" name="Text Placeholder 2"/>
          <p:cNvSpPr>
            <a:spLocks noGrp="1"/>
          </p:cNvSpPr>
          <p:nvPr>
            <p:ph type="body" sz="quarter" idx="11" hasCustomPrompt="1"/>
          </p:nvPr>
        </p:nvSpPr>
        <p:spPr>
          <a:xfrm>
            <a:off x="5486400" y="4267200"/>
            <a:ext cx="3429000" cy="838200"/>
          </a:xfrm>
        </p:spPr>
        <p:txBody>
          <a:bodyPr>
            <a:normAutofit/>
          </a:bodyPr>
          <a:lstStyle>
            <a:lvl1pPr marL="0" indent="0" algn="l">
              <a:buNone/>
              <a:defRPr sz="2400" b="1" i="1">
                <a:solidFill>
                  <a:srgbClr val="084A9C"/>
                </a:solidFill>
              </a:defRPr>
            </a:lvl1pPr>
          </a:lstStyle>
          <a:p>
            <a:pPr algn="l"/>
            <a:r>
              <a:rPr lang="en-US" sz="2400" b="0" i="1" dirty="0">
                <a:solidFill>
                  <a:srgbClr val="084A9C"/>
                </a:solidFill>
              </a:rPr>
              <a:t>Presenter/Date</a:t>
            </a:r>
            <a:endParaRPr lang="en-US" sz="2800" b="0" i="1" dirty="0">
              <a:solidFill>
                <a:srgbClr val="084A9C"/>
              </a:solidFill>
            </a:endParaRPr>
          </a:p>
        </p:txBody>
      </p:sp>
      <p:pic>
        <p:nvPicPr>
          <p:cNvPr id="11" name="Picture 10" descr="The Centers for Medicare and Medicaid logo."/>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197595" y="228600"/>
            <a:ext cx="2652325" cy="914400"/>
          </a:xfrm>
          <a:prstGeom prst="rect">
            <a:avLst/>
          </a:prstGeom>
        </p:spPr>
      </p:pic>
      <p:sp>
        <p:nvSpPr>
          <p:cNvPr id="14" name="TextBox 13"/>
          <p:cNvSpPr txBox="1"/>
          <p:nvPr userDrawn="1"/>
        </p:nvSpPr>
        <p:spPr>
          <a:xfrm>
            <a:off x="-1668146" y="492818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607177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8"/>
          <p:cNvSpPr>
            <a:spLocks noGrp="1"/>
          </p:cNvSpPr>
          <p:nvPr>
            <p:ph type="title"/>
          </p:nvPr>
        </p:nvSpPr>
        <p:spPr>
          <a:xfrm>
            <a:off x="0" y="0"/>
            <a:ext cx="9144000" cy="1447800"/>
          </a:xfrm>
          <a:prstGeom prst="rect">
            <a:avLst/>
          </a:prstGeom>
          <a:solidFill>
            <a:srgbClr val="FFD004"/>
          </a:solidFill>
          <a:effectLst>
            <a:outerShdw dist="76200" dir="5640000" algn="tl" rotWithShape="0">
              <a:srgbClr val="084A9C"/>
            </a:outerShdw>
          </a:effectLst>
        </p:spPr>
        <p:txBody>
          <a:bodyPr vert="horz" lIns="91440" tIns="45720" rIns="91440" bIns="45720" rtlCol="0" anchor="ctr">
            <a:noAutofit/>
          </a:bodyPr>
          <a:lstStyle/>
          <a:p>
            <a:r>
              <a:rPr lang="en-US" dirty="0"/>
              <a:t>Click to edit Master title style</a:t>
            </a:r>
          </a:p>
        </p:txBody>
      </p:sp>
      <p:sp>
        <p:nvSpPr>
          <p:cNvPr id="7" name="Slide Number Placeholder 6"/>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2FF3C-310F-4809-A5BE-BC5BA8AA108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5" r:id="rId1"/>
    <p:sldLayoutId id="2147483813" r:id="rId2"/>
    <p:sldLayoutId id="2147483814" r:id="rId3"/>
    <p:sldLayoutId id="2147483815" r:id="rId4"/>
    <p:sldLayoutId id="2147483812" r:id="rId5"/>
    <p:sldLayoutId id="2147483809" r:id="rId6"/>
    <p:sldLayoutId id="2147483811" r:id="rId7"/>
    <p:sldLayoutId id="2147483810" r:id="rId8"/>
    <p:sldLayoutId id="2147483808" r:id="rId9"/>
    <p:sldLayoutId id="2147483801" r:id="rId10"/>
    <p:sldLayoutId id="2147483807" r:id="rId11"/>
    <p:sldLayoutId id="2147483798" r:id="rId12"/>
    <p:sldLayoutId id="2147483797" r:id="rId13"/>
    <p:sldLayoutId id="2147483794" r:id="rId14"/>
    <p:sldLayoutId id="2147483799" r:id="rId15"/>
    <p:sldLayoutId id="2147483802" r:id="rId16"/>
    <p:sldLayoutId id="2147483806" r:id="rId17"/>
    <p:sldLayoutId id="2147483803" r:id="rId18"/>
    <p:sldLayoutId id="2147483804" r:id="rId19"/>
    <p:sldLayoutId id="2147483805" r:id="rId20"/>
  </p:sldLayoutIdLst>
  <p:hf hdr="0" ftr="0" dt="0"/>
  <p:txStyles>
    <p:titleStyle>
      <a:lvl1pPr indent="0" algn="ctr" defTabSz="914400" rtl="0" eaLnBrk="1" latinLnBrk="0" hangingPunct="1">
        <a:spcBef>
          <a:spcPts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0" y="1371600"/>
            <a:ext cx="9144000" cy="3657600"/>
          </a:xfrm>
          <a:solidFill>
            <a:srgbClr val="FFCC00"/>
          </a:solidFill>
        </p:spPr>
        <p:txBody>
          <a:bodyPr/>
          <a:lstStyle/>
          <a:p>
            <a:r>
              <a:rPr lang="en-US" dirty="0"/>
              <a:t>Clinical Episode-Based Payment Measures</a:t>
            </a:r>
            <a:br>
              <a:rPr lang="en-US" dirty="0"/>
            </a:br>
            <a:r>
              <a:rPr lang="en-US" sz="3600" dirty="0"/>
              <a:t>MAP Clinician Workgroup</a:t>
            </a:r>
            <a:endParaRPr lang="en-US" b="1" dirty="0"/>
          </a:p>
        </p:txBody>
      </p:sp>
      <p:sp>
        <p:nvSpPr>
          <p:cNvPr id="4" name="TextBox 3"/>
          <p:cNvSpPr txBox="1"/>
          <p:nvPr/>
        </p:nvSpPr>
        <p:spPr>
          <a:xfrm>
            <a:off x="2882180" y="5464465"/>
            <a:ext cx="3264425" cy="461665"/>
          </a:xfrm>
          <a:prstGeom prst="rect">
            <a:avLst/>
          </a:prstGeom>
          <a:noFill/>
        </p:spPr>
        <p:txBody>
          <a:bodyPr wrap="square" rtlCol="0">
            <a:spAutoFit/>
          </a:bodyPr>
          <a:lstStyle/>
          <a:p>
            <a:pPr algn="ctr"/>
            <a:r>
              <a:rPr lang="en-US" sz="2400" b="1" i="1" dirty="0">
                <a:solidFill>
                  <a:schemeClr val="tx1">
                    <a:lumMod val="75000"/>
                    <a:lumOff val="25000"/>
                  </a:schemeClr>
                </a:solidFill>
                <a:latin typeface="+mj-lt"/>
              </a:rPr>
              <a:t>December 2014</a:t>
            </a:r>
          </a:p>
        </p:txBody>
      </p:sp>
    </p:spTree>
    <p:extLst>
      <p:ext uri="{BB962C8B-B14F-4D97-AF65-F5344CB8AC3E}">
        <p14:creationId xmlns:p14="http://schemas.microsoft.com/office/powerpoint/2010/main" val="3150524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495800"/>
          </a:xfrm>
        </p:spPr>
        <p:txBody>
          <a:bodyPr>
            <a:normAutofit fontScale="55000" lnSpcReduction="20000"/>
          </a:bodyPr>
          <a:lstStyle/>
          <a:p>
            <a:pPr>
              <a:lnSpc>
                <a:spcPct val="120000"/>
              </a:lnSpc>
            </a:pPr>
            <a:r>
              <a:rPr lang="en-US" sz="2800" dirty="0"/>
              <a:t>CMS’s physician-based episode measures assess the efficiency of clinically-related services provided for the treatment for an episode of care.</a:t>
            </a:r>
          </a:p>
          <a:p>
            <a:pPr>
              <a:lnSpc>
                <a:spcPct val="120000"/>
              </a:lnSpc>
            </a:pPr>
            <a:r>
              <a:rPr lang="en-US" sz="2800" dirty="0"/>
              <a:t> The measures are payment standardized to allow comparison of  Medicare payment for clinically cohesive episodes related to a given condition, across the nation. They are risk adjusted for beneficiary clinical presentation and their construction generally parallels that of the NQF-endorsed Medicare spending per beneficiary measure. </a:t>
            </a:r>
          </a:p>
          <a:p>
            <a:pPr>
              <a:lnSpc>
                <a:spcPct val="120000"/>
              </a:lnSpc>
            </a:pPr>
            <a:r>
              <a:rPr lang="en-US" sz="2800" dirty="0"/>
              <a:t>Developed for use in conjunction with measures of quality in value-based purchasing programs, the measures enable assessment of efficiency as the relative cost of clinical resources used to achieve a measured level of quality</a:t>
            </a:r>
          </a:p>
          <a:p>
            <a:pPr>
              <a:lnSpc>
                <a:spcPct val="120000"/>
              </a:lnSpc>
            </a:pPr>
            <a:r>
              <a:rPr lang="en-US" sz="2800" dirty="0"/>
              <a:t>The six clinical episode-based payment measures include:</a:t>
            </a:r>
          </a:p>
          <a:p>
            <a:pPr marL="971550" lvl="1" indent="-514350">
              <a:buFont typeface="+mj-lt"/>
              <a:buAutoNum type="arabicPeriod"/>
            </a:pPr>
            <a:r>
              <a:rPr lang="en-US" dirty="0"/>
              <a:t>Lumbar spine fusion/</a:t>
            </a:r>
            <a:r>
              <a:rPr lang="en-US" dirty="0" err="1"/>
              <a:t>refusion</a:t>
            </a:r>
            <a:endParaRPr lang="en-US" dirty="0"/>
          </a:p>
          <a:p>
            <a:pPr marL="971550" lvl="1" indent="-514350">
              <a:buFont typeface="+mj-lt"/>
              <a:buAutoNum type="arabicPeriod"/>
            </a:pPr>
            <a:r>
              <a:rPr lang="en-US" dirty="0"/>
              <a:t>Kidney/urinary tract infection (UTI)</a:t>
            </a:r>
          </a:p>
          <a:p>
            <a:pPr marL="971550" lvl="1" indent="-514350">
              <a:buFont typeface="+mj-lt"/>
              <a:buAutoNum type="arabicPeriod"/>
            </a:pPr>
            <a:r>
              <a:rPr lang="en-US" dirty="0"/>
              <a:t>Cellulitis</a:t>
            </a:r>
          </a:p>
          <a:p>
            <a:pPr marL="971550" lvl="1" indent="-514350">
              <a:buFont typeface="+mj-lt"/>
              <a:buAutoNum type="arabicPeriod"/>
            </a:pPr>
            <a:r>
              <a:rPr lang="en-US" dirty="0"/>
              <a:t>Gastrointestinal (GI) hemorrhage</a:t>
            </a:r>
          </a:p>
          <a:p>
            <a:pPr marL="971550" lvl="1" indent="-514350">
              <a:buFont typeface="+mj-lt"/>
              <a:buAutoNum type="arabicPeriod"/>
            </a:pPr>
            <a:r>
              <a:rPr lang="en-US" dirty="0"/>
              <a:t>Hip replacement/revision</a:t>
            </a:r>
          </a:p>
          <a:p>
            <a:pPr marL="971550" lvl="1" indent="-514350">
              <a:buFont typeface="+mj-lt"/>
              <a:buAutoNum type="arabicPeriod"/>
            </a:pPr>
            <a:r>
              <a:rPr lang="en-US" dirty="0"/>
              <a:t>Knee replacement/revision</a:t>
            </a:r>
          </a:p>
        </p:txBody>
      </p:sp>
      <p:sp>
        <p:nvSpPr>
          <p:cNvPr id="3" name="Title 2"/>
          <p:cNvSpPr>
            <a:spLocks noGrp="1"/>
          </p:cNvSpPr>
          <p:nvPr>
            <p:ph type="title"/>
          </p:nvPr>
        </p:nvSpPr>
        <p:spPr/>
        <p:txBody>
          <a:bodyPr/>
          <a:lstStyle/>
          <a:p>
            <a:r>
              <a:rPr lang="en-US" dirty="0"/>
              <a:t>CMS’s Clinical Episode-Based Payment Measures Introduction</a:t>
            </a:r>
          </a:p>
        </p:txBody>
      </p:sp>
      <p:sp>
        <p:nvSpPr>
          <p:cNvPr id="4" name="Slide Number Placeholder 3"/>
          <p:cNvSpPr>
            <a:spLocks noGrp="1"/>
          </p:cNvSpPr>
          <p:nvPr>
            <p:ph type="sldNum" sz="quarter" idx="4"/>
          </p:nvPr>
        </p:nvSpPr>
        <p:spPr/>
        <p:txBody>
          <a:bodyPr/>
          <a:lstStyle/>
          <a:p>
            <a:fld id="{7022FF3C-310F-4809-A5BE-BC5BA8AA108D}" type="slidenum">
              <a:rPr lang="en-US" smtClean="0"/>
              <a:pPr/>
              <a:t>2</a:t>
            </a:fld>
            <a:endParaRPr lang="en-US"/>
          </a:p>
        </p:txBody>
      </p:sp>
    </p:spTree>
    <p:extLst>
      <p:ext uri="{BB962C8B-B14F-4D97-AF65-F5344CB8AC3E}">
        <p14:creationId xmlns:p14="http://schemas.microsoft.com/office/powerpoint/2010/main" val="1268193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382000" cy="4648200"/>
          </a:xfrm>
        </p:spPr>
        <p:txBody>
          <a:bodyPr>
            <a:normAutofit fontScale="92500" lnSpcReduction="20000"/>
          </a:bodyPr>
          <a:lstStyle/>
          <a:p>
            <a:pPr>
              <a:lnSpc>
                <a:spcPct val="120000"/>
              </a:lnSpc>
            </a:pPr>
            <a:r>
              <a:rPr lang="en-US" dirty="0"/>
              <a:t>An </a:t>
            </a:r>
            <a:r>
              <a:rPr lang="en-US" i="1" dirty="0"/>
              <a:t>episode of care </a:t>
            </a:r>
            <a:r>
              <a:rPr lang="en-US" dirty="0"/>
              <a:t>(or “episode”) includes the set of discrete medical services typically involved in managing a particular health event or condition</a:t>
            </a:r>
          </a:p>
          <a:p>
            <a:pPr>
              <a:lnSpc>
                <a:spcPct val="120000"/>
              </a:lnSpc>
            </a:pPr>
            <a:r>
              <a:rPr lang="en-US" dirty="0"/>
              <a:t>Episodes allow related medical services delivered for management, treatment, and follow-up of a health event or condition and its complications to be assessed and valued using a single unit that informs all managing providers about the efficiency of their practice patterns</a:t>
            </a:r>
          </a:p>
        </p:txBody>
      </p:sp>
      <p:sp>
        <p:nvSpPr>
          <p:cNvPr id="3" name="Title 2"/>
          <p:cNvSpPr>
            <a:spLocks noGrp="1"/>
          </p:cNvSpPr>
          <p:nvPr>
            <p:ph type="title"/>
          </p:nvPr>
        </p:nvSpPr>
        <p:spPr/>
        <p:txBody>
          <a:bodyPr/>
          <a:lstStyle/>
          <a:p>
            <a:r>
              <a:rPr lang="en-US" dirty="0"/>
              <a:t>Episodes of Care</a:t>
            </a:r>
          </a:p>
        </p:txBody>
      </p:sp>
      <p:sp>
        <p:nvSpPr>
          <p:cNvPr id="4" name="Slide Number Placeholder 3"/>
          <p:cNvSpPr>
            <a:spLocks noGrp="1"/>
          </p:cNvSpPr>
          <p:nvPr>
            <p:ph type="sldNum" sz="quarter" idx="4"/>
          </p:nvPr>
        </p:nvSpPr>
        <p:spPr/>
        <p:txBody>
          <a:bodyPr/>
          <a:lstStyle/>
          <a:p>
            <a:fld id="{7022FF3C-310F-4809-A5BE-BC5BA8AA108D}" type="slidenum">
              <a:rPr lang="en-US" smtClean="0"/>
              <a:pPr/>
              <a:t>3</a:t>
            </a:fld>
            <a:endParaRPr lang="en-US"/>
          </a:p>
        </p:txBody>
      </p:sp>
    </p:spTree>
    <p:extLst>
      <p:ext uri="{BB962C8B-B14F-4D97-AF65-F5344CB8AC3E}">
        <p14:creationId xmlns:p14="http://schemas.microsoft.com/office/powerpoint/2010/main" val="1919708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nSpc>
                <a:spcPct val="120000"/>
              </a:lnSpc>
            </a:pPr>
            <a:r>
              <a:rPr lang="en-US" sz="2800" dirty="0"/>
              <a:t>The principal goal of episode-based payment measures is to encourage efficient patterns of care</a:t>
            </a:r>
          </a:p>
          <a:p>
            <a:pPr>
              <a:lnSpc>
                <a:spcPct val="120000"/>
              </a:lnSpc>
            </a:pPr>
            <a:r>
              <a:rPr lang="en-US" sz="2800" dirty="0"/>
              <a:t>Inclusion of only services that are clinically related to the episode trigger responds to stakeholder request for clinically cohesive measures</a:t>
            </a:r>
          </a:p>
          <a:p>
            <a:pPr>
              <a:lnSpc>
                <a:spcPct val="120000"/>
              </a:lnSpc>
            </a:pPr>
            <a:r>
              <a:rPr lang="en-US" sz="2800" dirty="0"/>
              <a:t>Reporting episode-based payment measures provides actionable, transparent information to support medical group practices' efforts to gauge and improve the efficiency of care provided to patients with certain medical conditions </a:t>
            </a:r>
          </a:p>
          <a:p>
            <a:pPr>
              <a:lnSpc>
                <a:spcPct val="120000"/>
              </a:lnSpc>
            </a:pPr>
            <a:r>
              <a:rPr lang="en-US" sz="2800" dirty="0"/>
              <a:t>Finally, reporting of episode-based measures can assist medical group practices in identifying opportunities for improvements in care coordination</a:t>
            </a:r>
          </a:p>
        </p:txBody>
      </p:sp>
      <p:sp>
        <p:nvSpPr>
          <p:cNvPr id="3" name="Title 2"/>
          <p:cNvSpPr>
            <a:spLocks noGrp="1"/>
          </p:cNvSpPr>
          <p:nvPr>
            <p:ph type="title"/>
          </p:nvPr>
        </p:nvSpPr>
        <p:spPr/>
        <p:txBody>
          <a:bodyPr/>
          <a:lstStyle/>
          <a:p>
            <a:r>
              <a:rPr lang="en-US" dirty="0"/>
              <a:t>Goals of Episode Cost Reporting</a:t>
            </a:r>
          </a:p>
        </p:txBody>
      </p:sp>
      <p:sp>
        <p:nvSpPr>
          <p:cNvPr id="4" name="Slide Number Placeholder 3"/>
          <p:cNvSpPr>
            <a:spLocks noGrp="1"/>
          </p:cNvSpPr>
          <p:nvPr>
            <p:ph type="sldNum" sz="quarter" idx="4"/>
          </p:nvPr>
        </p:nvSpPr>
        <p:spPr/>
        <p:txBody>
          <a:bodyPr/>
          <a:lstStyle/>
          <a:p>
            <a:fld id="{7022FF3C-310F-4809-A5BE-BC5BA8AA108D}" type="slidenum">
              <a:rPr lang="en-US" smtClean="0"/>
              <a:pPr/>
              <a:t>4</a:t>
            </a:fld>
            <a:endParaRPr lang="en-US"/>
          </a:p>
        </p:txBody>
      </p:sp>
    </p:spTree>
    <p:extLst>
      <p:ext uri="{BB962C8B-B14F-4D97-AF65-F5344CB8AC3E}">
        <p14:creationId xmlns:p14="http://schemas.microsoft.com/office/powerpoint/2010/main" val="3898529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28800"/>
            <a:ext cx="8229600" cy="4648200"/>
          </a:xfrm>
        </p:spPr>
        <p:txBody>
          <a:bodyPr>
            <a:normAutofit fontScale="77500" lnSpcReduction="20000"/>
          </a:bodyPr>
          <a:lstStyle/>
          <a:p>
            <a:pPr marL="514350" indent="-514350">
              <a:lnSpc>
                <a:spcPct val="120000"/>
              </a:lnSpc>
              <a:buFont typeface="+mj-lt"/>
              <a:buAutoNum type="arabicPeriod"/>
            </a:pPr>
            <a:r>
              <a:rPr lang="en-US" sz="2800" dirty="0"/>
              <a:t>An episode begins with a clinical “trigger” event, such as:</a:t>
            </a:r>
          </a:p>
          <a:p>
            <a:pPr lvl="1"/>
            <a:r>
              <a:rPr lang="en-US" dirty="0"/>
              <a:t>An inpatient hospital admission </a:t>
            </a:r>
          </a:p>
          <a:p>
            <a:pPr lvl="1"/>
            <a:r>
              <a:rPr lang="en-US" dirty="0"/>
              <a:t>A claim with diagnosis/procedure information indicating the presence of the index condition/procedure</a:t>
            </a:r>
          </a:p>
          <a:p>
            <a:pPr marL="514350" indent="-514350">
              <a:lnSpc>
                <a:spcPct val="120000"/>
              </a:lnSpc>
              <a:buFont typeface="+mj-lt"/>
              <a:buAutoNum type="arabicPeriod"/>
            </a:pPr>
            <a:r>
              <a:rPr lang="en-US" sz="2800" dirty="0"/>
              <a:t>During the episode, services and procedures are grouped that:</a:t>
            </a:r>
          </a:p>
          <a:p>
            <a:pPr lvl="1"/>
            <a:r>
              <a:rPr lang="en-US" dirty="0"/>
              <a:t>Are clinically relevant</a:t>
            </a:r>
          </a:p>
          <a:p>
            <a:pPr lvl="1"/>
            <a:r>
              <a:rPr lang="en-US" dirty="0"/>
              <a:t>Occur during the episode time period</a:t>
            </a:r>
          </a:p>
          <a:p>
            <a:pPr lvl="1"/>
            <a:r>
              <a:rPr lang="en-US" dirty="0"/>
              <a:t>May occur a few days prior to the trigger event, for some episodes</a:t>
            </a:r>
          </a:p>
          <a:p>
            <a:pPr marL="514350" indent="-514350">
              <a:lnSpc>
                <a:spcPct val="120000"/>
              </a:lnSpc>
              <a:buFont typeface="+mj-lt"/>
              <a:buAutoNum type="arabicPeriod"/>
            </a:pPr>
            <a:r>
              <a:rPr lang="en-US" sz="2800" dirty="0"/>
              <a:t>An episode ends:</a:t>
            </a:r>
          </a:p>
          <a:p>
            <a:pPr lvl="1"/>
            <a:r>
              <a:rPr lang="en-US" dirty="0"/>
              <a:t>When there is a break in service, or </a:t>
            </a:r>
          </a:p>
          <a:p>
            <a:pPr lvl="1"/>
            <a:r>
              <a:rPr lang="en-US" dirty="0"/>
              <a:t>At a fixed time period after the trigger event</a:t>
            </a:r>
          </a:p>
        </p:txBody>
      </p:sp>
      <p:sp>
        <p:nvSpPr>
          <p:cNvPr id="3" name="Title 2"/>
          <p:cNvSpPr>
            <a:spLocks noGrp="1"/>
          </p:cNvSpPr>
          <p:nvPr>
            <p:ph type="title"/>
          </p:nvPr>
        </p:nvSpPr>
        <p:spPr/>
        <p:txBody>
          <a:bodyPr/>
          <a:lstStyle/>
          <a:p>
            <a:r>
              <a:rPr lang="en-US" dirty="0"/>
              <a:t>Basic Model of an Episode</a:t>
            </a:r>
          </a:p>
        </p:txBody>
      </p:sp>
      <p:sp>
        <p:nvSpPr>
          <p:cNvPr id="4" name="Slide Number Placeholder 3"/>
          <p:cNvSpPr>
            <a:spLocks noGrp="1"/>
          </p:cNvSpPr>
          <p:nvPr>
            <p:ph type="sldNum" sz="quarter" idx="4"/>
          </p:nvPr>
        </p:nvSpPr>
        <p:spPr>
          <a:xfrm>
            <a:off x="6858000" y="6324600"/>
            <a:ext cx="2133600" cy="365125"/>
          </a:xfrm>
        </p:spPr>
        <p:txBody>
          <a:bodyPr/>
          <a:lstStyle/>
          <a:p>
            <a:fld id="{7022FF3C-310F-4809-A5BE-BC5BA8AA108D}" type="slidenum">
              <a:rPr lang="en-US" smtClean="0"/>
              <a:pPr/>
              <a:t>5</a:t>
            </a:fld>
            <a:endParaRPr lang="en-US" dirty="0"/>
          </a:p>
        </p:txBody>
      </p:sp>
    </p:spTree>
    <p:extLst>
      <p:ext uri="{BB962C8B-B14F-4D97-AF65-F5344CB8AC3E}">
        <p14:creationId xmlns:p14="http://schemas.microsoft.com/office/powerpoint/2010/main" val="272412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828800"/>
            <a:ext cx="8763000" cy="4419600"/>
          </a:xfrm>
        </p:spPr>
        <p:txBody>
          <a:bodyPr>
            <a:normAutofit fontScale="62500" lnSpcReduction="20000"/>
          </a:bodyPr>
          <a:lstStyle/>
          <a:p>
            <a:pPr>
              <a:lnSpc>
                <a:spcPct val="120000"/>
              </a:lnSpc>
            </a:pPr>
            <a:r>
              <a:rPr lang="en-US" sz="2800" dirty="0"/>
              <a:t>The clinical episode-based measures fulfill, in part, CMS’s quality strategy to improve beneficiary health and quality of care while lowering medical costs</a:t>
            </a:r>
          </a:p>
          <a:p>
            <a:pPr>
              <a:lnSpc>
                <a:spcPct val="120000"/>
              </a:lnSpc>
            </a:pPr>
            <a:r>
              <a:rPr lang="en-US" sz="2800" dirty="0"/>
              <a:t>The measures were constructed as part of CMS’ response to the mandate in Section 3003 of the Affordable Care Act (ACA) of 2010 that the Secretary of the Department of Health and Human Services (HHS) develop an episode grouper to improve care efficiency and quality</a:t>
            </a:r>
          </a:p>
          <a:p>
            <a:pPr>
              <a:lnSpc>
                <a:spcPct val="120000"/>
              </a:lnSpc>
            </a:pPr>
            <a:r>
              <a:rPr lang="en-US" sz="2800" dirty="0"/>
              <a:t>The measures are designed to encourage care coordination between multiple physicians caring for a patient within an episode</a:t>
            </a:r>
          </a:p>
          <a:p>
            <a:pPr>
              <a:lnSpc>
                <a:spcPct val="120000"/>
              </a:lnSpc>
            </a:pPr>
            <a:r>
              <a:rPr lang="en-US" sz="2800" dirty="0"/>
              <a:t>The six conditions chosen:</a:t>
            </a:r>
          </a:p>
          <a:p>
            <a:pPr lvl="1">
              <a:lnSpc>
                <a:spcPct val="120000"/>
              </a:lnSpc>
            </a:pPr>
            <a:r>
              <a:rPr lang="en-US" dirty="0"/>
              <a:t>can be linked to near-term outcomes;</a:t>
            </a:r>
          </a:p>
          <a:p>
            <a:pPr lvl="1">
              <a:lnSpc>
                <a:spcPct val="120000"/>
              </a:lnSpc>
            </a:pPr>
            <a:r>
              <a:rPr lang="en-US" dirty="0"/>
              <a:t>have high variation in post-treatment expenditures;</a:t>
            </a:r>
          </a:p>
          <a:p>
            <a:pPr lvl="1">
              <a:lnSpc>
                <a:spcPct val="120000"/>
              </a:lnSpc>
            </a:pPr>
            <a:r>
              <a:rPr lang="en-US" dirty="0"/>
              <a:t>account for a large share of total Medicare spending; and </a:t>
            </a:r>
          </a:p>
          <a:p>
            <a:pPr lvl="1">
              <a:lnSpc>
                <a:spcPct val="120000"/>
              </a:lnSpc>
            </a:pPr>
            <a:r>
              <a:rPr lang="en-US" dirty="0"/>
              <a:t>have a large share of expenditures attributable to post-acute care</a:t>
            </a:r>
          </a:p>
        </p:txBody>
      </p:sp>
      <p:sp>
        <p:nvSpPr>
          <p:cNvPr id="3" name="Title 2"/>
          <p:cNvSpPr>
            <a:spLocks noGrp="1"/>
          </p:cNvSpPr>
          <p:nvPr>
            <p:ph type="title"/>
          </p:nvPr>
        </p:nvSpPr>
        <p:spPr/>
        <p:txBody>
          <a:bodyPr/>
          <a:lstStyle/>
          <a:p>
            <a:r>
              <a:rPr lang="en-US" dirty="0"/>
              <a:t>Purpose of the Measures</a:t>
            </a:r>
          </a:p>
        </p:txBody>
      </p:sp>
      <p:sp>
        <p:nvSpPr>
          <p:cNvPr id="4" name="Slide Number Placeholder 3"/>
          <p:cNvSpPr>
            <a:spLocks noGrp="1"/>
          </p:cNvSpPr>
          <p:nvPr>
            <p:ph type="sldNum" sz="quarter" idx="4"/>
          </p:nvPr>
        </p:nvSpPr>
        <p:spPr/>
        <p:txBody>
          <a:bodyPr/>
          <a:lstStyle/>
          <a:p>
            <a:fld id="{7022FF3C-310F-4809-A5BE-BC5BA8AA108D}" type="slidenum">
              <a:rPr lang="en-US" smtClean="0"/>
              <a:pPr/>
              <a:t>6</a:t>
            </a:fld>
            <a:endParaRPr lang="en-US"/>
          </a:p>
        </p:txBody>
      </p:sp>
    </p:spTree>
    <p:extLst>
      <p:ext uri="{BB962C8B-B14F-4D97-AF65-F5344CB8AC3E}">
        <p14:creationId xmlns:p14="http://schemas.microsoft.com/office/powerpoint/2010/main" val="127668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828800"/>
            <a:ext cx="8763000" cy="4419600"/>
          </a:xfrm>
        </p:spPr>
        <p:txBody>
          <a:bodyPr>
            <a:normAutofit fontScale="70000" lnSpcReduction="20000"/>
          </a:bodyPr>
          <a:lstStyle/>
          <a:p>
            <a:pPr>
              <a:lnSpc>
                <a:spcPct val="120000"/>
              </a:lnSpc>
            </a:pPr>
            <a:r>
              <a:rPr lang="en-US" sz="2800" dirty="0"/>
              <a:t>All six clinical episode-based measures were reported in the 2012 Supplemental Quality and Resource Use Reports (QRURs)</a:t>
            </a:r>
          </a:p>
          <a:p>
            <a:pPr lvl="1">
              <a:lnSpc>
                <a:spcPct val="120000"/>
              </a:lnSpc>
            </a:pPr>
            <a:r>
              <a:rPr lang="en-US" dirty="0"/>
              <a:t>The 2012 Supplemental QRURs are confidential feedback reports provided to medical group practices with 100 or more eligible professionals (EPs) with information on the management of their Medicare fee-for-service (FFS) patients </a:t>
            </a:r>
          </a:p>
          <a:p>
            <a:pPr lvl="1">
              <a:lnSpc>
                <a:spcPct val="120000"/>
              </a:lnSpc>
            </a:pPr>
            <a:r>
              <a:rPr lang="en-US" dirty="0"/>
              <a:t>The 2012 Supplemental QRURs are for informational purposes only and complement the per capita cost and quality information provided in the 2012 QRURs</a:t>
            </a:r>
          </a:p>
          <a:p>
            <a:pPr>
              <a:lnSpc>
                <a:spcPct val="120000"/>
              </a:lnSpc>
            </a:pPr>
            <a:r>
              <a:rPr lang="en-US" sz="2800" dirty="0"/>
              <a:t>CMS sought public comment on the measures in both the FY 2015 Physician Fee Schedule (PFS) Proposed Rule and in the FY 2015 Inpatient Prospective Payment System (IPPS)/Long-Term Care Hospital (LTCH) Proposed Rule</a:t>
            </a:r>
          </a:p>
        </p:txBody>
      </p:sp>
      <p:sp>
        <p:nvSpPr>
          <p:cNvPr id="3" name="Title 2"/>
          <p:cNvSpPr>
            <a:spLocks noGrp="1"/>
          </p:cNvSpPr>
          <p:nvPr>
            <p:ph type="title"/>
          </p:nvPr>
        </p:nvSpPr>
        <p:spPr/>
        <p:txBody>
          <a:bodyPr/>
          <a:lstStyle/>
          <a:p>
            <a:r>
              <a:rPr lang="en-US"/>
              <a:t>Measure Vetting </a:t>
            </a:r>
            <a:r>
              <a:rPr lang="en-US" dirty="0"/>
              <a:t>History</a:t>
            </a:r>
          </a:p>
        </p:txBody>
      </p:sp>
      <p:sp>
        <p:nvSpPr>
          <p:cNvPr id="4" name="Slide Number Placeholder 3"/>
          <p:cNvSpPr>
            <a:spLocks noGrp="1"/>
          </p:cNvSpPr>
          <p:nvPr>
            <p:ph type="sldNum" sz="quarter" idx="4"/>
          </p:nvPr>
        </p:nvSpPr>
        <p:spPr/>
        <p:txBody>
          <a:bodyPr/>
          <a:lstStyle/>
          <a:p>
            <a:fld id="{7022FF3C-310F-4809-A5BE-BC5BA8AA108D}" type="slidenum">
              <a:rPr lang="en-US" smtClean="0"/>
              <a:pPr/>
              <a:t>7</a:t>
            </a:fld>
            <a:endParaRPr lang="en-US" dirty="0"/>
          </a:p>
        </p:txBody>
      </p:sp>
    </p:spTree>
    <p:extLst>
      <p:ext uri="{BB962C8B-B14F-4D97-AF65-F5344CB8AC3E}">
        <p14:creationId xmlns:p14="http://schemas.microsoft.com/office/powerpoint/2010/main" val="2372376634"/>
      </p:ext>
    </p:extLst>
  </p:cSld>
  <p:clrMapOvr>
    <a:masterClrMapping/>
  </p:clrMapOvr>
</p:sld>
</file>

<file path=ppt/theme/theme1.xml><?xml version="1.0" encoding="utf-8"?>
<a:theme xmlns:a="http://schemas.openxmlformats.org/drawingml/2006/main" name="CMS_template">
  <a:themeElements>
    <a:clrScheme name="CMS">
      <a:dk1>
        <a:sysClr val="windowText" lastClr="000000"/>
      </a:dk1>
      <a:lt1>
        <a:sysClr val="window" lastClr="FFFFFF"/>
      </a:lt1>
      <a:dk2>
        <a:srgbClr val="1F497D"/>
      </a:dk2>
      <a:lt2>
        <a:srgbClr val="6B94C7"/>
      </a:lt2>
      <a:accent1>
        <a:srgbClr val="2F527D"/>
      </a:accent1>
      <a:accent2>
        <a:srgbClr val="FAD94C"/>
      </a:accent2>
      <a:accent3>
        <a:srgbClr val="C0C0C0"/>
      </a:accent3>
      <a:accent4>
        <a:srgbClr val="FDF699"/>
      </a:accent4>
      <a:accent5>
        <a:srgbClr val="72A3C4"/>
      </a:accent5>
      <a:accent6>
        <a:srgbClr val="5C5C5C"/>
      </a:accent6>
      <a:hlink>
        <a:srgbClr val="000000"/>
      </a:hlink>
      <a:folHlink>
        <a:srgbClr val="00000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A9D58088A83A44A0F2E0FCA177D8B1" ma:contentTypeVersion="13" ma:contentTypeDescription="Create a new document." ma:contentTypeScope="" ma:versionID="3035fa395eff2cff1c57ff4c90131a66">
  <xsd:schema xmlns:xsd="http://www.w3.org/2001/XMLSchema" xmlns:xs="http://www.w3.org/2001/XMLSchema" xmlns:p="http://schemas.microsoft.com/office/2006/metadata/properties" xmlns:ns3="53ae6ff5-5cd6-450f-8374-44744d73ee2b" xmlns:ns4="8aae1ca9-fdbd-4e1c-8897-70dfbe687bd0" targetNamespace="http://schemas.microsoft.com/office/2006/metadata/properties" ma:root="true" ma:fieldsID="62abd23b8d311232c30ae436ff951097" ns3:_="" ns4:_="">
    <xsd:import namespace="53ae6ff5-5cd6-450f-8374-44744d73ee2b"/>
    <xsd:import namespace="8aae1ca9-fdbd-4e1c-8897-70dfbe687bd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ae6ff5-5cd6-450f-8374-44744d73ee2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aae1ca9-fdbd-4e1c-8897-70dfbe687bd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9414B49-17DE-4A4A-B9CE-120082D69DBA}">
  <ds:schemaRefs>
    <ds:schemaRef ds:uri="http://purl.org/dc/dcmitype/"/>
    <ds:schemaRef ds:uri="http://schemas.microsoft.com/office/infopath/2007/PartnerControls"/>
    <ds:schemaRef ds:uri="8aae1ca9-fdbd-4e1c-8897-70dfbe687bd0"/>
    <ds:schemaRef ds:uri="http://schemas.microsoft.com/office/2006/metadata/properties"/>
    <ds:schemaRef ds:uri="http://schemas.microsoft.com/office/2006/documentManagement/types"/>
    <ds:schemaRef ds:uri="http://purl.org/dc/terms/"/>
    <ds:schemaRef ds:uri="http://purl.org/dc/elements/1.1/"/>
    <ds:schemaRef ds:uri="53ae6ff5-5cd6-450f-8374-44744d73ee2b"/>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259A527-5F38-4A93-9400-41849560D4EA}">
  <ds:schemaRefs>
    <ds:schemaRef ds:uri="http://schemas.microsoft.com/sharepoint/v3/contenttype/forms"/>
  </ds:schemaRefs>
</ds:datastoreItem>
</file>

<file path=customXml/itemProps3.xml><?xml version="1.0" encoding="utf-8"?>
<ds:datastoreItem xmlns:ds="http://schemas.openxmlformats.org/officeDocument/2006/customXml" ds:itemID="{AAFB7054-F16A-4DC6-8DF0-813FB9D4232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3ae6ff5-5cd6-450f-8374-44744d73ee2b"/>
    <ds:schemaRef ds:uri="8aae1ca9-fdbd-4e1c-8897-70dfbe687b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6745</TotalTime>
  <Words>674</Words>
  <Application>Microsoft Office PowerPoint</Application>
  <PresentationFormat>On-screen Show (4:3)</PresentationFormat>
  <Paragraphs>53</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Constantia</vt:lpstr>
      <vt:lpstr>CMS_template</vt:lpstr>
      <vt:lpstr>Clinical Episode-Based Payment Measures MAP Clinician Workgroup</vt:lpstr>
      <vt:lpstr>CMS’s Clinical Episode-Based Payment Measures Introduction</vt:lpstr>
      <vt:lpstr>Episodes of Care</vt:lpstr>
      <vt:lpstr>Goals of Episode Cost Reporting</vt:lpstr>
      <vt:lpstr>Basic Model of an Episode</vt:lpstr>
      <vt:lpstr>Purpose of the Measures</vt:lpstr>
      <vt:lpstr>Measure Vetting History</vt:lpstr>
    </vt:vector>
  </TitlesOfParts>
  <Company>CMS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Episode-Based Payment Measures MAP Clinician Workgroup</dc:title>
  <dc:creator>CMS</dc:creator>
  <cp:lastModifiedBy>Mawuse Matias</cp:lastModifiedBy>
  <cp:revision>419</cp:revision>
  <cp:lastPrinted>2012-04-18T14:42:39Z</cp:lastPrinted>
  <dcterms:created xsi:type="dcterms:W3CDTF">2012-02-10T20:51:24Z</dcterms:created>
  <dcterms:modified xsi:type="dcterms:W3CDTF">2020-02-04T15:12:16Z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0x010100C2A9D58088A83A44A0F2E0FCA177D8B1</vt:lpwstr>
  </property>
  <property fmtid="{D5CDD505-2E9C-101B-9397-08002B2CF9AE}" pid="4" name="Order">
    <vt:r8>5300</vt:r8>
  </property>
  <property fmtid="{D5CDD505-2E9C-101B-9397-08002B2CF9AE}" pid="5" name="TemplateUrl">
    <vt:lpwstr/>
  </property>
  <property fmtid="{D5CDD505-2E9C-101B-9397-08002B2CF9AE}" pid="6" name="_CopySource">
    <vt:lpwstr>http://publicstaff.qualityforum.org/MAP/MAP Clinician Workgroup/Clinician Workgroup Acumen Episode Measures slides 12_10_corrected.pptx</vt:lpwstr>
  </property>
  <property fmtid="{D5CDD505-2E9C-101B-9397-08002B2CF9AE}" pid="7" name="xd_ProgID">
    <vt:lpwstr/>
  </property>
  <property fmtid="{D5CDD505-2E9C-101B-9397-08002B2CF9AE}" pid="8" name="_SourceUrl">
    <vt:lpwstr/>
  </property>
  <property fmtid="{D5CDD505-2E9C-101B-9397-08002B2CF9AE}" pid="9" name="_SharedFileIndex">
    <vt:lpwstr/>
  </property>
</Properties>
</file>