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62" r:id="rId6"/>
    <p:sldMasterId id="2147483674" r:id="rId7"/>
  </p:sldMasterIdLst>
  <p:notesMasterIdLst>
    <p:notesMasterId r:id="rId19"/>
  </p:notesMasterIdLst>
  <p:sldIdLst>
    <p:sldId id="268" r:id="rId8"/>
    <p:sldId id="257" r:id="rId9"/>
    <p:sldId id="264" r:id="rId10"/>
    <p:sldId id="259" r:id="rId11"/>
    <p:sldId id="260" r:id="rId12"/>
    <p:sldId id="265" r:id="rId13"/>
    <p:sldId id="261" r:id="rId14"/>
    <p:sldId id="262" r:id="rId15"/>
    <p:sldId id="263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y Luong" initials="VL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51" autoAdjust="0"/>
  </p:normalViewPr>
  <p:slideViewPr>
    <p:cSldViewPr>
      <p:cViewPr>
        <p:scale>
          <a:sx n="70" d="100"/>
          <a:sy n="70" d="100"/>
        </p:scale>
        <p:origin x="-1164" y="-672"/>
      </p:cViewPr>
      <p:guideLst>
        <p:guide orient="horz" pos="10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7121E-249D-4133-85CD-DEC0CAC6A647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333B6-F817-44B0-9873-3D1B8BC7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6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333B6-F817-44B0-9873-3D1B8BC73C0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545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NOTE: </a:t>
            </a:r>
          </a:p>
          <a:p>
            <a:r>
              <a:rPr lang="en-US" dirty="0" smtClean="0"/>
              <a:t>remove [ ] for final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333B6-F817-44B0-9873-3D1B8BC73C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27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Examples</a:t>
            </a:r>
            <a:r>
              <a:rPr lang="en-US" b="1" u="sng" baseline="0" dirty="0" smtClean="0">
                <a:solidFill>
                  <a:srgbClr val="FF0000"/>
                </a:solidFill>
              </a:rPr>
              <a:t> include: </a:t>
            </a:r>
            <a:r>
              <a:rPr lang="en-US" baseline="0" dirty="0" smtClean="0">
                <a:solidFill>
                  <a:srgbClr val="FF0000"/>
                </a:solidFill>
              </a:rPr>
              <a:t/>
            </a:r>
            <a:br>
              <a:rPr lang="en-US" baseline="0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Data on disparities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High current performance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Related and competing measures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Harmonization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Conflicting guidelines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Composite measures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333B6-F817-44B0-9873-3D1B8BC73C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02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Theme examples: </a:t>
            </a:r>
          </a:p>
          <a:p>
            <a:r>
              <a:rPr lang="en-US" dirty="0" smtClean="0"/>
              <a:t>-“Topped out” measures</a:t>
            </a:r>
          </a:p>
          <a:p>
            <a:r>
              <a:rPr lang="en-US" dirty="0" smtClean="0"/>
              <a:t>-Measures not recommended</a:t>
            </a:r>
          </a:p>
          <a:p>
            <a:r>
              <a:rPr lang="en-US" dirty="0" smtClean="0"/>
              <a:t>-Assessment measures</a:t>
            </a:r>
          </a:p>
          <a:p>
            <a:r>
              <a:rPr lang="en-US" dirty="0" smtClean="0"/>
              <a:t>-Competing measures</a:t>
            </a:r>
          </a:p>
          <a:p>
            <a:r>
              <a:rPr lang="en-US" dirty="0" smtClean="0"/>
              <a:t>-Composite measures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333B6-F817-44B0-9873-3D1B8BC73C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2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NOTE:</a:t>
            </a:r>
            <a:r>
              <a:rPr lang="en-US" b="1" u="sng" baseline="0" dirty="0" smtClean="0"/>
              <a:t> </a:t>
            </a:r>
          </a:p>
          <a:p>
            <a:r>
              <a:rPr lang="en-US" dirty="0" smtClean="0"/>
              <a:t>if measure # changes for endorsement, highlight changes of measures by crossing out old number and highlighting in red new number of measures. See example below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333B6-F817-44B0-9873-3D1B8BC73C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98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56B98-9009-4486-9DC1-883177D602F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15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QF_PPT_DC1b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" y="5924490"/>
            <a:ext cx="3276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fld id="{EBD37370-631A-4F62-92BC-777C5E72AA1F}" type="datetime4">
              <a:rPr lang="en-US" sz="1800" i="1" smtClean="0">
                <a:solidFill>
                  <a:schemeClr val="bg1"/>
                </a:solidFill>
              </a:rPr>
              <a:t>November 16, 2015</a:t>
            </a:fld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685800" y="4724400"/>
            <a:ext cx="3886200" cy="1066800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3355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810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32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QF_PPT_DC1b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" y="5924490"/>
            <a:ext cx="3276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fld id="{EBD37370-631A-4F62-92BC-777C5E72AA1F}" type="datetime4">
              <a:rPr lang="en-US" i="1" smtClean="0">
                <a:solidFill>
                  <a:srgbClr val="FFFFFF"/>
                </a:solidFill>
              </a:rPr>
              <a:pPr/>
              <a:t>November 16, 2015</a:t>
            </a:fld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685800" y="4724400"/>
            <a:ext cx="3886200" cy="1066800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730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QF_PPT_DC1b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4038600" cy="2286000"/>
          </a:xfrm>
        </p:spPr>
        <p:txBody>
          <a:bodyPr lIns="0" tIns="0" rIns="0" bIns="0" anchor="b" anchorCtr="0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" y="5924490"/>
            <a:ext cx="327660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fld id="{EBD37370-631A-4F62-92BC-777C5E72AA1F}" type="datetime4">
              <a:rPr lang="en-US" i="1" smtClean="0">
                <a:solidFill>
                  <a:srgbClr val="FFFFFF"/>
                </a:solidFill>
              </a:rPr>
              <a:pPr/>
              <a:t>November 16, 2015</a:t>
            </a:fld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0"/>
          </p:nvPr>
        </p:nvSpPr>
        <p:spPr>
          <a:xfrm>
            <a:off x="685800" y="4724400"/>
            <a:ext cx="3886200" cy="1066800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0125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57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>
            <a:noAutofit/>
          </a:bodyPr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62000" y="1981200"/>
            <a:ext cx="7924800" cy="4114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7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33800" cy="452596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43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199"/>
            <a:ext cx="3810304" cy="5746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209800"/>
            <a:ext cx="3810304" cy="3916362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1" y="1600199"/>
            <a:ext cx="3886200" cy="5746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1" y="2209800"/>
            <a:ext cx="3886200" cy="3916362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46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42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56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355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QF_PPT_DC1b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4038600" cy="2286000"/>
          </a:xfrm>
        </p:spPr>
        <p:txBody>
          <a:bodyPr lIns="0" tIns="0" rIns="0" bIns="0" anchor="b" anchorCtr="0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" y="5924490"/>
            <a:ext cx="327660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fld id="{EBD37370-631A-4F62-92BC-777C5E72AA1F}" type="datetime4">
              <a:rPr lang="en-US" sz="1800" i="1" smtClean="0">
                <a:solidFill>
                  <a:schemeClr val="bg1"/>
                </a:solidFill>
              </a:rPr>
              <a:t>November 16, 2015</a:t>
            </a:fld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0"/>
          </p:nvPr>
        </p:nvSpPr>
        <p:spPr>
          <a:xfrm>
            <a:off x="685800" y="4724400"/>
            <a:ext cx="3886200" cy="1066800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87093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810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555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34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49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24389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338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9" name="Picture 8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727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11" name="Picture 10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81030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209800"/>
            <a:ext cx="3810304" cy="3916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1" y="1535113"/>
            <a:ext cx="388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1" y="2209800"/>
            <a:ext cx="3886200" cy="3916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42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5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7" name="Picture 6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20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5" descr="Footer 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07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9" name="Picture 8" descr="Footer 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34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467600" cy="731838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136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154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9688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86A90-5777-45DA-BE69-54F6226998A6}" type="slidenum">
              <a:rPr lang="en-US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4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03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620000" cy="60960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136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154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BF32E-8D34-4DFC-856F-C824D6975A12}" type="slidenum">
              <a:rPr lang="en-US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478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1546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4C57-6339-4C6D-9938-FE05D3305404}" type="slidenum">
              <a:rPr lang="en-US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41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569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4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▫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Ø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Clr>
                <a:schemeClr val="accent1"/>
              </a:buClr>
              <a:buFont typeface="Arial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―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09B56-E2B0-423A-89B8-7682A3E592A1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033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QF_PPT_DC1b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4038600" cy="2286000"/>
          </a:xfrm>
        </p:spPr>
        <p:txBody>
          <a:bodyPr lIns="0" tIns="0" rIns="0" bIns="0" anchor="b" anchorCtr="0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85800" y="5924490"/>
            <a:ext cx="3276600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fld id="{EBD37370-631A-4F62-92BC-777C5E72AA1F}" type="datetime4">
              <a:rPr lang="en-US" i="1">
                <a:solidFill>
                  <a:srgbClr val="FFFFFF"/>
                </a:solidFill>
              </a:rPr>
              <a:pPr/>
              <a:t>November 16, 2015</a:t>
            </a:fld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0"/>
          </p:nvPr>
        </p:nvSpPr>
        <p:spPr>
          <a:xfrm>
            <a:off x="685800" y="4724400"/>
            <a:ext cx="3886200" cy="1066800"/>
          </a:xfr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9704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07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77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68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687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33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>
            <a:noAutofit/>
          </a:bodyPr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62000" y="1981200"/>
            <a:ext cx="7924800" cy="41148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94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4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▫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Ø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Clr>
                <a:schemeClr val="accent1"/>
              </a:buClr>
              <a:buFont typeface="Arial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―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09B56-E2B0-423A-89B8-7682A3E592A1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69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060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 marL="347663" indent="-347663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CFD23-4214-4070-BD33-C623225695F5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2386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 marL="347663" indent="-347663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CFD23-4214-4070-BD33-C623225695F5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8629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4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▫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Ø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Clr>
                <a:schemeClr val="accent1"/>
              </a:buClr>
              <a:buFont typeface="Arial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―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09B56-E2B0-423A-89B8-7682A3E592A1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86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4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▫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Ø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Clr>
                <a:schemeClr val="accent1"/>
              </a:buClr>
              <a:buFont typeface="Arial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―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09B56-E2B0-423A-89B8-7682A3E592A1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67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98C5-7DF4-4382-B105-BAC3CF7647D8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2361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98C5-7DF4-4382-B105-BAC3CF7647D8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7414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152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EC6E3D9-B5CB-4F1C-B387-03BA9DE639E2}" type="datetime1">
              <a:rPr lang="en-US" smtClean="0">
                <a:solidFill>
                  <a:srgbClr val="415462"/>
                </a:solidFill>
              </a:rPr>
              <a:pPr>
                <a:defRPr/>
              </a:pPr>
              <a:t>11/16/2015</a:t>
            </a:fld>
            <a:endParaRPr lang="en-US" dirty="0">
              <a:solidFill>
                <a:srgbClr val="4154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400800"/>
            <a:ext cx="2895600" cy="1524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42063"/>
            <a:ext cx="2133600" cy="19685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3BD5616-D0F7-4AB7-9A0E-88AA855C4A89}" type="slidenum">
              <a:rPr lang="en-US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13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256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33800" cy="452596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13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85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7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516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34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68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86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59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39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04" y="1733550"/>
            <a:ext cx="7924800" cy="44216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09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4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▫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Clr>
                <a:schemeClr val="accent1"/>
              </a:buClr>
              <a:buFont typeface="Wingdings" pitchFamily="2" charset="2"/>
              <a:buChar char="Ø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Clr>
                <a:schemeClr val="accent1"/>
              </a:buClr>
              <a:buFont typeface="Arial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Clr>
                <a:schemeClr val="accent1"/>
              </a:buClr>
              <a:buFont typeface="Calibri" pitchFamily="34" charset="0"/>
              <a:buChar char="―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09B56-E2B0-423A-89B8-7682A3E592A1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937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199"/>
            <a:ext cx="3810304" cy="5746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209800"/>
            <a:ext cx="3810304" cy="3916362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1" y="1600199"/>
            <a:ext cx="3886200" cy="5746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1" y="2209800"/>
            <a:ext cx="3886200" cy="3916362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798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1842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 marL="347663" indent="-347663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CFD23-4214-4070-BD33-C623225695F5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5596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85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62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629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75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78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42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1978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95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57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88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159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3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44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35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49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18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266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551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955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3"/>
          </p:nvPr>
        </p:nvSpPr>
        <p:spPr>
          <a:xfrm>
            <a:off x="7620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30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511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8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657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946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8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66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327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98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1446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66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58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36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25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034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pic>
        <p:nvPicPr>
          <p:cNvPr id="8" name="Picture 7" descr="Footer 4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95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9" Type="http://schemas.openxmlformats.org/officeDocument/2006/relationships/slideLayout" Target="../slideLayouts/slideLayout60.xml"/><Relationship Id="rId21" Type="http://schemas.openxmlformats.org/officeDocument/2006/relationships/slideLayout" Target="../slideLayouts/slideLayout42.xml"/><Relationship Id="rId34" Type="http://schemas.openxmlformats.org/officeDocument/2006/relationships/slideLayout" Target="../slideLayouts/slideLayout55.xml"/><Relationship Id="rId42" Type="http://schemas.openxmlformats.org/officeDocument/2006/relationships/slideLayout" Target="../slideLayouts/slideLayout63.xml"/><Relationship Id="rId47" Type="http://schemas.openxmlformats.org/officeDocument/2006/relationships/slideLayout" Target="../slideLayouts/slideLayout68.xml"/><Relationship Id="rId50" Type="http://schemas.openxmlformats.org/officeDocument/2006/relationships/slideLayout" Target="../slideLayouts/slideLayout71.xml"/><Relationship Id="rId55" Type="http://schemas.openxmlformats.org/officeDocument/2006/relationships/slideLayout" Target="../slideLayouts/slideLayout76.xml"/><Relationship Id="rId63" Type="http://schemas.openxmlformats.org/officeDocument/2006/relationships/slideLayout" Target="../slideLayouts/slideLayout84.xml"/><Relationship Id="rId68" Type="http://schemas.openxmlformats.org/officeDocument/2006/relationships/slideLayout" Target="../slideLayouts/slideLayout89.xml"/><Relationship Id="rId7" Type="http://schemas.openxmlformats.org/officeDocument/2006/relationships/slideLayout" Target="../slideLayouts/slideLayout28.xml"/><Relationship Id="rId71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9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32" Type="http://schemas.openxmlformats.org/officeDocument/2006/relationships/slideLayout" Target="../slideLayouts/slideLayout53.xml"/><Relationship Id="rId37" Type="http://schemas.openxmlformats.org/officeDocument/2006/relationships/slideLayout" Target="../slideLayouts/slideLayout58.xml"/><Relationship Id="rId40" Type="http://schemas.openxmlformats.org/officeDocument/2006/relationships/slideLayout" Target="../slideLayouts/slideLayout61.xml"/><Relationship Id="rId45" Type="http://schemas.openxmlformats.org/officeDocument/2006/relationships/slideLayout" Target="../slideLayouts/slideLayout66.xml"/><Relationship Id="rId53" Type="http://schemas.openxmlformats.org/officeDocument/2006/relationships/slideLayout" Target="../slideLayouts/slideLayout74.xml"/><Relationship Id="rId58" Type="http://schemas.openxmlformats.org/officeDocument/2006/relationships/slideLayout" Target="../slideLayouts/slideLayout79.xml"/><Relationship Id="rId66" Type="http://schemas.openxmlformats.org/officeDocument/2006/relationships/slideLayout" Target="../slideLayouts/slideLayout87.xml"/><Relationship Id="rId74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36" Type="http://schemas.openxmlformats.org/officeDocument/2006/relationships/slideLayout" Target="../slideLayouts/slideLayout57.xml"/><Relationship Id="rId49" Type="http://schemas.openxmlformats.org/officeDocument/2006/relationships/slideLayout" Target="../slideLayouts/slideLayout70.xml"/><Relationship Id="rId57" Type="http://schemas.openxmlformats.org/officeDocument/2006/relationships/slideLayout" Target="../slideLayouts/slideLayout78.xml"/><Relationship Id="rId61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3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65.xml"/><Relationship Id="rId52" Type="http://schemas.openxmlformats.org/officeDocument/2006/relationships/slideLayout" Target="../slideLayouts/slideLayout73.xml"/><Relationship Id="rId60" Type="http://schemas.openxmlformats.org/officeDocument/2006/relationships/slideLayout" Target="../slideLayouts/slideLayout81.xml"/><Relationship Id="rId65" Type="http://schemas.openxmlformats.org/officeDocument/2006/relationships/slideLayout" Target="../slideLayouts/slideLayout86.xml"/><Relationship Id="rId73" Type="http://schemas.openxmlformats.org/officeDocument/2006/relationships/slideLayout" Target="../slideLayouts/slideLayout94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slideLayout" Target="../slideLayouts/slideLayout51.xml"/><Relationship Id="rId35" Type="http://schemas.openxmlformats.org/officeDocument/2006/relationships/slideLayout" Target="../slideLayouts/slideLayout56.xml"/><Relationship Id="rId43" Type="http://schemas.openxmlformats.org/officeDocument/2006/relationships/slideLayout" Target="../slideLayouts/slideLayout64.xml"/><Relationship Id="rId48" Type="http://schemas.openxmlformats.org/officeDocument/2006/relationships/slideLayout" Target="../slideLayouts/slideLayout69.xml"/><Relationship Id="rId56" Type="http://schemas.openxmlformats.org/officeDocument/2006/relationships/slideLayout" Target="../slideLayouts/slideLayout77.xml"/><Relationship Id="rId64" Type="http://schemas.openxmlformats.org/officeDocument/2006/relationships/slideLayout" Target="../slideLayouts/slideLayout85.xml"/><Relationship Id="rId69" Type="http://schemas.openxmlformats.org/officeDocument/2006/relationships/slideLayout" Target="../slideLayouts/slideLayout90.xml"/><Relationship Id="rId8" Type="http://schemas.openxmlformats.org/officeDocument/2006/relationships/slideLayout" Target="../slideLayouts/slideLayout29.xml"/><Relationship Id="rId51" Type="http://schemas.openxmlformats.org/officeDocument/2006/relationships/slideLayout" Target="../slideLayouts/slideLayout72.xml"/><Relationship Id="rId72" Type="http://schemas.openxmlformats.org/officeDocument/2006/relationships/slideLayout" Target="../slideLayouts/slideLayout93.xml"/><Relationship Id="rId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33" Type="http://schemas.openxmlformats.org/officeDocument/2006/relationships/slideLayout" Target="../slideLayouts/slideLayout54.xml"/><Relationship Id="rId38" Type="http://schemas.openxmlformats.org/officeDocument/2006/relationships/slideLayout" Target="../slideLayouts/slideLayout59.xml"/><Relationship Id="rId46" Type="http://schemas.openxmlformats.org/officeDocument/2006/relationships/slideLayout" Target="../slideLayouts/slideLayout67.xml"/><Relationship Id="rId59" Type="http://schemas.openxmlformats.org/officeDocument/2006/relationships/slideLayout" Target="../slideLayouts/slideLayout80.xml"/><Relationship Id="rId67" Type="http://schemas.openxmlformats.org/officeDocument/2006/relationships/slideLayout" Target="../slideLayouts/slideLayout88.xml"/><Relationship Id="rId20" Type="http://schemas.openxmlformats.org/officeDocument/2006/relationships/slideLayout" Target="../slideLayouts/slideLayout41.xml"/><Relationship Id="rId41" Type="http://schemas.openxmlformats.org/officeDocument/2006/relationships/slideLayout" Target="../slideLayouts/slideLayout62.xml"/><Relationship Id="rId54" Type="http://schemas.openxmlformats.org/officeDocument/2006/relationships/slideLayout" Target="../slideLayouts/slideLayout75.xml"/><Relationship Id="rId62" Type="http://schemas.openxmlformats.org/officeDocument/2006/relationships/slideLayout" Target="../slideLayouts/slideLayout83.xml"/><Relationship Id="rId70" Type="http://schemas.openxmlformats.org/officeDocument/2006/relationships/slideLayout" Target="../slideLayouts/slideLayout91.xml"/><Relationship Id="rId75" Type="http://schemas.openxmlformats.org/officeDocument/2006/relationships/image" Target="../media/image3.pn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 4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6898-6007-4132-BD9E-84FB4BADD3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92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9" r:id="rId8"/>
    <p:sldLayoutId id="2147483655" r:id="rId9"/>
    <p:sldLayoutId id="2147483657" r:id="rId10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buClr>
          <a:schemeClr val="accent1"/>
        </a:buClr>
        <a:buSzPct val="140000"/>
        <a:buFont typeface="Calibri" pitchFamily="34" charset="0"/>
        <a:buChar char="▫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-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 4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6155195"/>
            <a:ext cx="9143391" cy="402309"/>
          </a:xfrm>
          <a:prstGeom prst="rect">
            <a:avLst/>
          </a:prstGeom>
        </p:spPr>
      </p:pic>
      <p:pic>
        <p:nvPicPr>
          <p:cNvPr id="7" name="Picture 6" descr="Header 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6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buClr>
          <a:schemeClr val="accent1"/>
        </a:buClr>
        <a:buSzPct val="140000"/>
        <a:buFont typeface="Calibri" pitchFamily="34" charset="0"/>
        <a:buChar char="▫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-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QF_PPT_DC1b-05.png"/>
          <p:cNvPicPr>
            <a:picLocks noChangeAspect="1"/>
          </p:cNvPicPr>
          <p:nvPr/>
        </p:nvPicPr>
        <p:blipFill>
          <a:blip r:embed="rId7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47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8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  <p:sldLayoutId id="2147483697" r:id="rId23"/>
    <p:sldLayoutId id="2147483698" r:id="rId24"/>
    <p:sldLayoutId id="2147483699" r:id="rId25"/>
    <p:sldLayoutId id="2147483700" r:id="rId26"/>
    <p:sldLayoutId id="2147483701" r:id="rId27"/>
    <p:sldLayoutId id="2147483702" r:id="rId28"/>
    <p:sldLayoutId id="2147483703" r:id="rId29"/>
    <p:sldLayoutId id="2147483704" r:id="rId30"/>
    <p:sldLayoutId id="2147483705" r:id="rId31"/>
    <p:sldLayoutId id="2147483706" r:id="rId32"/>
    <p:sldLayoutId id="2147483707" r:id="rId33"/>
    <p:sldLayoutId id="2147483708" r:id="rId34"/>
    <p:sldLayoutId id="2147483709" r:id="rId35"/>
    <p:sldLayoutId id="2147483710" r:id="rId36"/>
    <p:sldLayoutId id="2147483711" r:id="rId37"/>
    <p:sldLayoutId id="2147483712" r:id="rId38"/>
    <p:sldLayoutId id="2147483713" r:id="rId39"/>
    <p:sldLayoutId id="2147483714" r:id="rId40"/>
    <p:sldLayoutId id="2147483715" r:id="rId41"/>
    <p:sldLayoutId id="2147483716" r:id="rId42"/>
    <p:sldLayoutId id="2147483717" r:id="rId43"/>
    <p:sldLayoutId id="2147483718" r:id="rId44"/>
    <p:sldLayoutId id="2147483719" r:id="rId45"/>
    <p:sldLayoutId id="2147483720" r:id="rId46"/>
    <p:sldLayoutId id="2147483721" r:id="rId47"/>
    <p:sldLayoutId id="2147483722" r:id="rId48"/>
    <p:sldLayoutId id="2147483723" r:id="rId49"/>
    <p:sldLayoutId id="2147483724" r:id="rId50"/>
    <p:sldLayoutId id="2147483725" r:id="rId51"/>
    <p:sldLayoutId id="2147483726" r:id="rId52"/>
    <p:sldLayoutId id="2147483727" r:id="rId53"/>
    <p:sldLayoutId id="2147483728" r:id="rId54"/>
    <p:sldLayoutId id="2147483729" r:id="rId55"/>
    <p:sldLayoutId id="2147483730" r:id="rId56"/>
    <p:sldLayoutId id="2147483731" r:id="rId57"/>
    <p:sldLayoutId id="2147483732" r:id="rId58"/>
    <p:sldLayoutId id="2147483733" r:id="rId59"/>
    <p:sldLayoutId id="2147483734" r:id="rId60"/>
    <p:sldLayoutId id="2147483735" r:id="rId61"/>
    <p:sldLayoutId id="2147483736" r:id="rId62"/>
    <p:sldLayoutId id="2147483737" r:id="rId63"/>
    <p:sldLayoutId id="2147483738" r:id="rId64"/>
    <p:sldLayoutId id="2147483739" r:id="rId65"/>
    <p:sldLayoutId id="2147483740" r:id="rId66"/>
    <p:sldLayoutId id="2147483741" r:id="rId67"/>
    <p:sldLayoutId id="2147483742" r:id="rId68"/>
    <p:sldLayoutId id="2147483743" r:id="rId69"/>
    <p:sldLayoutId id="2147483744" r:id="rId70"/>
    <p:sldLayoutId id="2147483745" r:id="rId71"/>
    <p:sldLayoutId id="2147483746" r:id="rId72"/>
    <p:sldLayoutId id="2147483747" r:id="rId73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buClr>
          <a:schemeClr val="accent1"/>
        </a:buClr>
        <a:buSzPct val="140000"/>
        <a:buFont typeface="Calibri" pitchFamily="34" charset="0"/>
        <a:buChar char="▫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-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181" y="2002517"/>
            <a:ext cx="4617070" cy="4032250"/>
          </a:xfrm>
        </p:spPr>
        <p:txBody>
          <a:bodyPr>
            <a:noAutofit/>
          </a:bodyPr>
          <a:lstStyle/>
          <a:p>
            <a:r>
              <a:rPr lang="en-US" b="1" dirty="0"/>
              <a:t>Patient Safety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1800" i="1" dirty="0" smtClean="0"/>
              <a:t>Consensus </a:t>
            </a:r>
            <a:r>
              <a:rPr lang="en-US" sz="1800" i="1" dirty="0"/>
              <a:t>Standards Approval Committee Review and Recommendations</a:t>
            </a:r>
            <a:br>
              <a:rPr lang="en-US" sz="1800" i="1" dirty="0"/>
            </a:b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1800" i="1" dirty="0"/>
              <a:t>November 18, 2015</a:t>
            </a:r>
            <a:br>
              <a:rPr lang="en-US" sz="1800" i="1" dirty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Andrew Anderson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Jesse Pines </a:t>
            </a: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1800" dirty="0"/>
              <a:t>Ed Septimus</a:t>
            </a:r>
            <a:br>
              <a:rPr lang="en-US" sz="1800" dirty="0"/>
            </a:br>
            <a:r>
              <a:rPr lang="en-US" sz="1800" dirty="0"/>
              <a:t>Iona Thraen </a:t>
            </a:r>
            <a:r>
              <a:rPr lang="en-US" i="1" dirty="0"/>
              <a:t/>
            </a:r>
            <a:br>
              <a:rPr lang="en-US" i="1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4079748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Project’s Timeline and Next Steps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648499"/>
              </p:ext>
            </p:extLst>
          </p:nvPr>
        </p:nvGraphicFramePr>
        <p:xfrm>
          <a:off x="304800" y="1600200"/>
          <a:ext cx="8534400" cy="411479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978400"/>
                <a:gridCol w="3556000"/>
              </a:tblGrid>
              <a:tr h="345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</a:rPr>
                        <a:t>Activity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</a:rPr>
                        <a:t>Timeline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</a:rPr>
                        <a:t>Measure submission </a:t>
                      </a:r>
                      <a:r>
                        <a:rPr lang="en-US" sz="1800" b="0" dirty="0" smtClean="0">
                          <a:effectLst/>
                          <a:latin typeface="+mj-lt"/>
                        </a:rPr>
                        <a:t>deadline 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April 10,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416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Pre-Meeting</a:t>
                      </a:r>
                      <a:r>
                        <a:rPr lang="en-US" sz="1800" b="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Comment Period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May 4-20,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54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Standing Committee </a:t>
                      </a:r>
                      <a:r>
                        <a:rPr lang="en-US" sz="1800" b="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In Person Meeting 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June 17-18,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45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Standing</a:t>
                      </a:r>
                      <a:r>
                        <a:rPr lang="en-US" sz="1800" b="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Committee Post Meeting Follow Up Call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July 9,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46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effectLst/>
                          <a:latin typeface="+mj-lt"/>
                        </a:rPr>
                        <a:t>NQF Member and Public </a:t>
                      </a:r>
                      <a:r>
                        <a:rPr lang="en-US" sz="1800" b="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dirty="0" smtClean="0">
                          <a:effectLst/>
                          <a:latin typeface="+mj-lt"/>
                        </a:rPr>
                        <a:t>Comment</a:t>
                      </a:r>
                      <a:endParaRPr lang="en-US" sz="1800" b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August</a:t>
                      </a:r>
                      <a:r>
                        <a:rPr lang="en-US" b="0" baseline="0" dirty="0" smtClean="0">
                          <a:latin typeface="+mj-lt"/>
                        </a:rPr>
                        <a:t> 3</a:t>
                      </a:r>
                      <a:r>
                        <a:rPr lang="en-US" b="0" dirty="0" smtClean="0">
                          <a:latin typeface="+mj-lt"/>
                        </a:rPr>
                        <a:t>-September</a:t>
                      </a:r>
                      <a:r>
                        <a:rPr lang="en-US" b="0" baseline="0" dirty="0" smtClean="0">
                          <a:latin typeface="+mj-lt"/>
                        </a:rPr>
                        <a:t> 3</a:t>
                      </a:r>
                      <a:r>
                        <a:rPr lang="en-US" b="0" dirty="0" smtClean="0">
                          <a:latin typeface="+mj-lt"/>
                        </a:rPr>
                        <a:t>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580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effectLst/>
                          <a:latin typeface="+mj-lt"/>
                        </a:rPr>
                        <a:t>Standing Committee call to review and respond to comments</a:t>
                      </a:r>
                      <a:endParaRPr lang="en-US" sz="1800" b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October 6</a:t>
                      </a:r>
                      <a:r>
                        <a:rPr lang="en-US" b="0" baseline="0" dirty="0" smtClean="0">
                          <a:latin typeface="+mj-lt"/>
                        </a:rPr>
                        <a:t> and October 9,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45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</a:rPr>
                        <a:t>Draft report posted for NQF Member vote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October</a:t>
                      </a:r>
                      <a:r>
                        <a:rPr lang="en-US" b="0" baseline="0" dirty="0" smtClean="0">
                          <a:latin typeface="+mj-lt"/>
                        </a:rPr>
                        <a:t> 21</a:t>
                      </a:r>
                      <a:r>
                        <a:rPr lang="en-US" b="0" dirty="0" smtClean="0">
                          <a:latin typeface="+mj-lt"/>
                        </a:rPr>
                        <a:t>– November 4,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45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</a:rPr>
                        <a:t>CSAC review and approval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November 18, 2015 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45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+mj-lt"/>
                        </a:rPr>
                        <a:t>Endorsement by the Board</a:t>
                      </a:r>
                      <a:endParaRPr lang="en-US" sz="1800" b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December 8, 2015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  <a:tr h="345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+mj-lt"/>
                        </a:rPr>
                        <a:t>Appeals</a:t>
                      </a:r>
                      <a:endParaRPr lang="en-US" sz="18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+mj-lt"/>
                        </a:rPr>
                        <a:t>December 10, 2015-January 8, 2016</a:t>
                      </a:r>
                      <a:endParaRPr lang="en-US" b="0" dirty="0">
                        <a:latin typeface="+mj-l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636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Questions?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A982A-DDBA-476B-92D8-B860FE97DDC5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</a:t>
            </a:r>
            <a:r>
              <a:rPr lang="en-US"/>
              <a:t>Safety </a:t>
            </a:r>
            <a:r>
              <a:rPr lang="en-US" smtClean="0"/>
              <a:t>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000" dirty="0"/>
              <a:t>Evaluated measures in the following </a:t>
            </a:r>
            <a:r>
              <a:rPr lang="en-US" sz="2000" dirty="0" smtClean="0"/>
              <a:t>areas:</a:t>
            </a:r>
            <a:endParaRPr lang="en-US" sz="2000" dirty="0"/>
          </a:p>
          <a:p>
            <a:pPr lvl="1"/>
            <a:r>
              <a:rPr lang="en-US" sz="2000" dirty="0"/>
              <a:t>Healthcare associated infections, falls, pressure ulcers, surgical complications, and workforce issues. </a:t>
            </a:r>
          </a:p>
          <a:p>
            <a:pPr lvl="1"/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19 NQF-endorsed Patient Safety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consensus </a:t>
            </a:r>
            <a:r>
              <a:rPr lang="en-US" sz="2000" dirty="0"/>
              <a:t>standards </a:t>
            </a:r>
            <a:r>
              <a:rPr lang="en-US" sz="2000" dirty="0" smtClean="0"/>
              <a:t>that have been endorsed </a:t>
            </a:r>
            <a:r>
              <a:rPr lang="en-US" sz="2000" dirty="0"/>
              <a:t>prior to </a:t>
            </a:r>
            <a:r>
              <a:rPr lang="en-US" sz="2000" dirty="0" smtClean="0"/>
              <a:t>June 2015 were </a:t>
            </a:r>
            <a:r>
              <a:rPr lang="en-US" sz="2000" dirty="0"/>
              <a:t>reviewed for maintenance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lvl="0">
              <a:buClr>
                <a:srgbClr val="B7BF0F"/>
              </a:buClr>
            </a:pPr>
            <a:r>
              <a:rPr lang="en-US" sz="2000" dirty="0">
                <a:solidFill>
                  <a:srgbClr val="415462"/>
                </a:solidFill>
              </a:rPr>
              <a:t>3 new measures were </a:t>
            </a:r>
            <a:r>
              <a:rPr lang="en-US" sz="2000" dirty="0" smtClean="0">
                <a:solidFill>
                  <a:srgbClr val="415462"/>
                </a:solidFill>
              </a:rPr>
              <a:t>submitted for endorsement  </a:t>
            </a:r>
            <a:endParaRPr lang="en-US" sz="2000" dirty="0">
              <a:solidFill>
                <a:srgbClr val="415462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3 </a:t>
            </a:r>
            <a:r>
              <a:rPr lang="en-US" sz="2000" i="1" dirty="0" smtClean="0"/>
              <a:t>Ad Hoc </a:t>
            </a:r>
            <a:r>
              <a:rPr lang="en-US" sz="2000" dirty="0" smtClean="0"/>
              <a:t>reviews were conducted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6422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</a:t>
            </a:r>
            <a:r>
              <a:rPr lang="en-US" dirty="0"/>
              <a:t>Safety 2015</a:t>
            </a:r>
            <a:br>
              <a:rPr lang="en-US" dirty="0"/>
            </a:br>
            <a:r>
              <a:rPr lang="en-US" dirty="0"/>
              <a:t>Before Member and Public </a:t>
            </a:r>
            <a:r>
              <a:rPr lang="en-US" dirty="0" smtClean="0"/>
              <a:t>Commenting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460415"/>
              </p:ext>
            </p:extLst>
          </p:nvPr>
        </p:nvGraphicFramePr>
        <p:xfrm>
          <a:off x="152400" y="1524001"/>
          <a:ext cx="8763000" cy="47853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276600"/>
                <a:gridCol w="2514600"/>
                <a:gridCol w="1676400"/>
                <a:gridCol w="1295400"/>
              </a:tblGrid>
              <a:tr h="51641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Maintenance Measures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Measures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Measures</a:t>
                      </a:r>
                      <a:endParaRPr lang="en-US" sz="16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Submitted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Retired</a:t>
                      </a:r>
                      <a:r>
                        <a:rPr lang="en-US" sz="1400" baseline="0" dirty="0" smtClean="0"/>
                        <a:t> by developer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Recommended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Reserve status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Measure Recommendation Deferred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Measures Approved for Trial Use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Measures Where</a:t>
                      </a:r>
                      <a:r>
                        <a:rPr lang="en-US" sz="1400" baseline="0" dirty="0" smtClean="0"/>
                        <a:t> Consensus Not Reached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Recommended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84256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Reasons for not recommending:</a:t>
                      </a:r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Importance –</a:t>
                      </a:r>
                      <a:r>
                        <a:rPr lang="en-US" sz="1400" baseline="0" dirty="0" smtClean="0"/>
                        <a:t> 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400" dirty="0" smtClean="0"/>
                        <a:t>Scientific Acceptability -0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 – 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Importance – 0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400" dirty="0" smtClean="0"/>
                        <a:t>Scientific Acceptability - 1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 – 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717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 Hoc Measures Under Consideration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4620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 Hoc measures Recommended</a:t>
                      </a:r>
                      <a:r>
                        <a:rPr lang="en-US" sz="1400" baseline="0" dirty="0" smtClean="0"/>
                        <a:t> for Continued Endorsement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419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Safety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04800" y="1600200"/>
            <a:ext cx="8686800" cy="4953000"/>
          </a:xfrm>
        </p:spPr>
        <p:txBody>
          <a:bodyPr/>
          <a:lstStyle/>
          <a:p>
            <a:r>
              <a:rPr lang="en-US" sz="1600" dirty="0"/>
              <a:t>Recommended measures: </a:t>
            </a:r>
          </a:p>
          <a:p>
            <a:pPr lvl="1"/>
            <a:r>
              <a:rPr lang="en-US" sz="1600" b="1" dirty="0" smtClean="0"/>
              <a:t>Falls– 5 </a:t>
            </a:r>
            <a:r>
              <a:rPr lang="en-US" sz="1600" b="1" dirty="0"/>
              <a:t>measures</a:t>
            </a:r>
          </a:p>
          <a:p>
            <a:pPr lvl="2"/>
            <a:r>
              <a:rPr lang="en-US" sz="1100" dirty="0" smtClean="0"/>
              <a:t>Types of measures: 0 </a:t>
            </a:r>
            <a:r>
              <a:rPr lang="en-US" sz="1100" dirty="0"/>
              <a:t>intermediate outcome; 2</a:t>
            </a:r>
            <a:r>
              <a:rPr lang="en-US" sz="1100" dirty="0" smtClean="0"/>
              <a:t> </a:t>
            </a:r>
            <a:r>
              <a:rPr lang="en-US" sz="1100" dirty="0"/>
              <a:t>process; </a:t>
            </a:r>
            <a:r>
              <a:rPr lang="en-US" sz="1100" dirty="0" smtClean="0"/>
              <a:t>0 composite; 3 outcome </a:t>
            </a:r>
            <a:endParaRPr lang="en-US" sz="1100" dirty="0"/>
          </a:p>
          <a:p>
            <a:pPr lvl="1"/>
            <a:r>
              <a:rPr lang="en-US" sz="1600" b="1" dirty="0" smtClean="0"/>
              <a:t>General Safety  – 4 </a:t>
            </a:r>
            <a:r>
              <a:rPr lang="en-US" sz="1600" b="1" dirty="0"/>
              <a:t>measures</a:t>
            </a:r>
          </a:p>
          <a:p>
            <a:pPr lvl="2"/>
            <a:r>
              <a:rPr lang="en-US" sz="1100" dirty="0"/>
              <a:t>Types of measures: </a:t>
            </a:r>
            <a:r>
              <a:rPr lang="en-US" sz="1100" dirty="0" smtClean="0"/>
              <a:t>0 intermediate </a:t>
            </a:r>
            <a:r>
              <a:rPr lang="en-US" sz="1100" dirty="0"/>
              <a:t>outcome; </a:t>
            </a:r>
            <a:r>
              <a:rPr lang="en-US" sz="1100" dirty="0" smtClean="0"/>
              <a:t>2 </a:t>
            </a:r>
            <a:r>
              <a:rPr lang="en-US" sz="1100" dirty="0"/>
              <a:t>process; </a:t>
            </a:r>
            <a:r>
              <a:rPr lang="en-US" sz="1100" dirty="0" smtClean="0"/>
              <a:t>1 </a:t>
            </a:r>
            <a:r>
              <a:rPr lang="en-US" sz="1100" dirty="0"/>
              <a:t>composite; </a:t>
            </a:r>
            <a:r>
              <a:rPr lang="en-US" sz="1100" dirty="0" smtClean="0"/>
              <a:t>1 outcome </a:t>
            </a:r>
            <a:endParaRPr lang="en-US" sz="1100" dirty="0"/>
          </a:p>
          <a:p>
            <a:pPr lvl="1"/>
            <a:r>
              <a:rPr lang="en-US" sz="1600" b="1" dirty="0" smtClean="0"/>
              <a:t>Pressure Ulcers </a:t>
            </a:r>
            <a:r>
              <a:rPr lang="en-US" sz="1600" b="1" dirty="0"/>
              <a:t>– </a:t>
            </a:r>
            <a:r>
              <a:rPr lang="en-US" sz="1600" b="1" dirty="0" smtClean="0"/>
              <a:t>3 </a:t>
            </a:r>
            <a:r>
              <a:rPr lang="en-US" sz="1600" b="1" dirty="0"/>
              <a:t>measures</a:t>
            </a:r>
          </a:p>
          <a:p>
            <a:pPr lvl="2"/>
            <a:r>
              <a:rPr lang="en-US" sz="1100" dirty="0" smtClean="0"/>
              <a:t>Types </a:t>
            </a:r>
            <a:r>
              <a:rPr lang="en-US" sz="1100" dirty="0"/>
              <a:t>of measures: </a:t>
            </a:r>
            <a:r>
              <a:rPr lang="en-US" sz="1100" dirty="0" smtClean="0"/>
              <a:t>0 </a:t>
            </a:r>
            <a:r>
              <a:rPr lang="en-US" sz="1100" dirty="0"/>
              <a:t>intermediate outcome; </a:t>
            </a:r>
            <a:r>
              <a:rPr lang="en-US" sz="1100" dirty="0" smtClean="0"/>
              <a:t>1 </a:t>
            </a:r>
            <a:r>
              <a:rPr lang="en-US" sz="1100" dirty="0"/>
              <a:t>process; </a:t>
            </a:r>
            <a:r>
              <a:rPr lang="en-US" sz="1100" dirty="0" smtClean="0"/>
              <a:t>0 </a:t>
            </a:r>
            <a:r>
              <a:rPr lang="en-US" sz="1100" dirty="0"/>
              <a:t>composite; </a:t>
            </a:r>
            <a:r>
              <a:rPr lang="en-US" sz="1100" dirty="0" smtClean="0"/>
              <a:t>2 outcome </a:t>
            </a:r>
          </a:p>
          <a:p>
            <a:pPr lvl="1"/>
            <a:r>
              <a:rPr lang="en-US" sz="1600" b="1" dirty="0" smtClean="0"/>
              <a:t>Mortality– </a:t>
            </a:r>
            <a:r>
              <a:rPr lang="en-US" sz="1600" b="1" dirty="0"/>
              <a:t>3 measures</a:t>
            </a:r>
          </a:p>
          <a:p>
            <a:pPr lvl="2"/>
            <a:r>
              <a:rPr lang="en-US" sz="1100" dirty="0"/>
              <a:t>Types of measures: </a:t>
            </a:r>
            <a:r>
              <a:rPr lang="en-US" sz="1100" dirty="0" smtClean="0"/>
              <a:t>0 </a:t>
            </a:r>
            <a:r>
              <a:rPr lang="en-US" sz="1100" dirty="0"/>
              <a:t>intermediate outcome; </a:t>
            </a:r>
            <a:r>
              <a:rPr lang="en-US" sz="1100" dirty="0" smtClean="0"/>
              <a:t>0 </a:t>
            </a:r>
            <a:r>
              <a:rPr lang="en-US" sz="1100" dirty="0"/>
              <a:t>process; </a:t>
            </a:r>
            <a:r>
              <a:rPr lang="en-US" sz="1100" dirty="0" smtClean="0"/>
              <a:t>0 </a:t>
            </a:r>
            <a:r>
              <a:rPr lang="en-US" sz="1100" dirty="0"/>
              <a:t>composite; </a:t>
            </a:r>
            <a:r>
              <a:rPr lang="en-US" sz="1100" dirty="0" smtClean="0"/>
              <a:t>3 outcome </a:t>
            </a:r>
          </a:p>
          <a:p>
            <a:pPr lvl="1"/>
            <a:r>
              <a:rPr lang="en-US" sz="1600" b="1" dirty="0" smtClean="0"/>
              <a:t>Workforce– 2 </a:t>
            </a:r>
            <a:r>
              <a:rPr lang="en-US" sz="1600" b="1" dirty="0"/>
              <a:t>measures</a:t>
            </a:r>
          </a:p>
          <a:p>
            <a:pPr lvl="2"/>
            <a:r>
              <a:rPr lang="en-US" sz="1100" dirty="0"/>
              <a:t>Types of measures: </a:t>
            </a:r>
            <a:r>
              <a:rPr lang="en-US" sz="1100" dirty="0" smtClean="0"/>
              <a:t>0 </a:t>
            </a:r>
            <a:r>
              <a:rPr lang="en-US" sz="1100" dirty="0"/>
              <a:t>intermediate outcome; </a:t>
            </a:r>
            <a:r>
              <a:rPr lang="en-US" sz="1100" dirty="0" smtClean="0"/>
              <a:t>0 </a:t>
            </a:r>
            <a:r>
              <a:rPr lang="en-US" sz="1100" dirty="0"/>
              <a:t>process; </a:t>
            </a:r>
            <a:r>
              <a:rPr lang="en-US" sz="1100" dirty="0" smtClean="0"/>
              <a:t>0 </a:t>
            </a:r>
            <a:r>
              <a:rPr lang="en-US" sz="1100" dirty="0"/>
              <a:t>composite; </a:t>
            </a:r>
            <a:r>
              <a:rPr lang="en-US" sz="1100" dirty="0" smtClean="0"/>
              <a:t>0 outcome; 2 structure</a:t>
            </a:r>
            <a:endParaRPr lang="en-US" sz="1100" dirty="0"/>
          </a:p>
          <a:p>
            <a:pPr lvl="1"/>
            <a:r>
              <a:rPr lang="en-US" sz="1600" b="1" dirty="0" smtClean="0"/>
              <a:t>Healthcare Associated Infections–  2 measures</a:t>
            </a:r>
            <a:endParaRPr lang="en-US" sz="1600" b="1" dirty="0"/>
          </a:p>
          <a:p>
            <a:pPr lvl="2"/>
            <a:r>
              <a:rPr lang="en-US" sz="1100" dirty="0"/>
              <a:t>Types of measures: </a:t>
            </a:r>
            <a:r>
              <a:rPr lang="en-US" sz="1100" dirty="0" smtClean="0"/>
              <a:t>0 </a:t>
            </a:r>
            <a:r>
              <a:rPr lang="en-US" sz="1100" dirty="0"/>
              <a:t>intermediate outcome; </a:t>
            </a:r>
            <a:r>
              <a:rPr lang="en-US" sz="1100" dirty="0" smtClean="0"/>
              <a:t>2 </a:t>
            </a:r>
            <a:r>
              <a:rPr lang="en-US" sz="1100" dirty="0"/>
              <a:t>process; </a:t>
            </a:r>
            <a:r>
              <a:rPr lang="en-US" sz="1100" dirty="0" smtClean="0"/>
              <a:t>0 </a:t>
            </a:r>
            <a:r>
              <a:rPr lang="en-US" sz="1100" dirty="0"/>
              <a:t>composite; </a:t>
            </a:r>
            <a:r>
              <a:rPr lang="en-US" sz="1100" dirty="0" smtClean="0"/>
              <a:t>0 outcome </a:t>
            </a:r>
          </a:p>
          <a:p>
            <a:pPr lvl="1"/>
            <a:r>
              <a:rPr lang="en-US" sz="1600" b="1" dirty="0" smtClean="0"/>
              <a:t>Medication Safety – </a:t>
            </a:r>
            <a:r>
              <a:rPr lang="en-US" sz="1600" b="1" dirty="0"/>
              <a:t>3 measures</a:t>
            </a:r>
          </a:p>
          <a:p>
            <a:pPr lvl="2"/>
            <a:r>
              <a:rPr lang="en-US" sz="1100" dirty="0"/>
              <a:t>Types of measures: </a:t>
            </a:r>
            <a:r>
              <a:rPr lang="en-US" sz="1100" dirty="0" smtClean="0"/>
              <a:t>0 </a:t>
            </a:r>
            <a:r>
              <a:rPr lang="en-US" sz="1100" dirty="0"/>
              <a:t>intermediate outcome; </a:t>
            </a:r>
            <a:r>
              <a:rPr lang="en-US" sz="1100" dirty="0" smtClean="0"/>
              <a:t>3 </a:t>
            </a:r>
            <a:r>
              <a:rPr lang="en-US" sz="1100" dirty="0"/>
              <a:t>process; </a:t>
            </a:r>
            <a:r>
              <a:rPr lang="en-US" sz="1100" dirty="0" smtClean="0"/>
              <a:t>0 </a:t>
            </a:r>
            <a:r>
              <a:rPr lang="en-US" sz="1100" dirty="0"/>
              <a:t>composite; </a:t>
            </a:r>
            <a:r>
              <a:rPr lang="en-US" sz="1100" dirty="0" smtClean="0"/>
              <a:t>1 outcome </a:t>
            </a:r>
          </a:p>
          <a:p>
            <a:pPr lvl="1"/>
            <a:r>
              <a:rPr lang="en-US" sz="1600" b="1" dirty="0"/>
              <a:t>Ad Hoc Review– 3 measures</a:t>
            </a:r>
          </a:p>
          <a:p>
            <a:pPr lvl="2"/>
            <a:r>
              <a:rPr lang="en-US" sz="1100" dirty="0"/>
              <a:t>Types of measures: </a:t>
            </a:r>
            <a:r>
              <a:rPr lang="en-US" sz="1100" dirty="0" smtClean="0"/>
              <a:t>0 </a:t>
            </a:r>
            <a:r>
              <a:rPr lang="en-US" sz="1100" dirty="0"/>
              <a:t>intermediate outcome; </a:t>
            </a:r>
            <a:r>
              <a:rPr lang="en-US" sz="1100" dirty="0" smtClean="0"/>
              <a:t>0 </a:t>
            </a:r>
            <a:r>
              <a:rPr lang="en-US" sz="1100" dirty="0"/>
              <a:t>process; </a:t>
            </a:r>
            <a:r>
              <a:rPr lang="en-US" sz="1100" dirty="0" smtClean="0"/>
              <a:t>0 </a:t>
            </a:r>
            <a:r>
              <a:rPr lang="en-US" sz="1100" dirty="0"/>
              <a:t>composite; </a:t>
            </a:r>
            <a:r>
              <a:rPr lang="en-US" sz="1100" dirty="0" smtClean="0"/>
              <a:t>3 outcome </a:t>
            </a:r>
            <a:endParaRPr lang="en-US" sz="1100" dirty="0"/>
          </a:p>
          <a:p>
            <a:pPr lvl="2"/>
            <a:endParaRPr lang="en-US" sz="1100" dirty="0"/>
          </a:p>
          <a:p>
            <a:pPr lvl="2"/>
            <a:endParaRPr lang="en-US" sz="1100" dirty="0"/>
          </a:p>
          <a:p>
            <a:pPr lvl="2"/>
            <a:endParaRPr lang="en-US" sz="1100" dirty="0"/>
          </a:p>
          <a:p>
            <a:pPr lvl="2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26062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I</a:t>
            </a:r>
            <a:r>
              <a:rPr lang="en-US" dirty="0" smtClean="0"/>
              <a:t>ssues: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/>
              <a:t> usefulness </a:t>
            </a:r>
            <a:r>
              <a:rPr lang="en-US" smtClean="0"/>
              <a:t>of </a:t>
            </a:r>
            <a:r>
              <a:rPr lang="en-US" dirty="0"/>
              <a:t>process</a:t>
            </a:r>
            <a:r>
              <a:rPr lang="en-US"/>
              <a:t> measures </a:t>
            </a:r>
            <a:r>
              <a:rPr lang="en-US" smtClean="0"/>
              <a:t>for </a:t>
            </a:r>
            <a:r>
              <a:rPr lang="en-US" dirty="0"/>
              <a:t>patient</a:t>
            </a:r>
            <a:r>
              <a:rPr lang="en-US"/>
              <a:t> safety even when outcome measures </a:t>
            </a:r>
            <a:r>
              <a:rPr lang="en-US" dirty="0"/>
              <a:t>exist</a:t>
            </a:r>
          </a:p>
          <a:p>
            <a:pPr lvl="0"/>
            <a:endParaRPr lang="en-US" dirty="0"/>
          </a:p>
          <a:p>
            <a:r>
              <a:rPr lang="en-US" dirty="0"/>
              <a:t>Measures</a:t>
            </a:r>
            <a:r>
              <a:rPr lang="en-US"/>
              <a:t> that are proxies </a:t>
            </a:r>
            <a:r>
              <a:rPr lang="en-US" smtClean="0"/>
              <a:t>for </a:t>
            </a:r>
            <a:r>
              <a:rPr lang="en-US" dirty="0"/>
              <a:t>important</a:t>
            </a:r>
            <a:r>
              <a:rPr lang="en-US"/>
              <a:t> patient safety actions are </a:t>
            </a:r>
            <a:r>
              <a:rPr lang="en-US" smtClean="0"/>
              <a:t>useful, </a:t>
            </a:r>
            <a:r>
              <a:rPr lang="en-US" dirty="0"/>
              <a:t>even</a:t>
            </a:r>
            <a:r>
              <a:rPr lang="en-US"/>
              <a:t> if imperfect</a:t>
            </a:r>
            <a:endParaRPr lang="en-US" dirty="0"/>
          </a:p>
          <a:p>
            <a:pPr lvl="0"/>
            <a:endParaRPr lang="en-US" dirty="0"/>
          </a:p>
          <a:p>
            <a:r>
              <a:rPr lang="en-US" dirty="0"/>
              <a:t>Concerns</a:t>
            </a:r>
            <a:r>
              <a:rPr lang="en-US"/>
              <a:t> with the intended use </a:t>
            </a:r>
            <a:r>
              <a:rPr lang="en-US" smtClean="0"/>
              <a:t>of </a:t>
            </a:r>
            <a:r>
              <a:rPr lang="en-US" dirty="0"/>
              <a:t>measures</a:t>
            </a:r>
            <a:r>
              <a:rPr lang="en-US"/>
              <a:t> 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Improvement</a:t>
            </a:r>
            <a:r>
              <a:rPr lang="en-US"/>
              <a:t> of existing </a:t>
            </a:r>
            <a:r>
              <a:rPr lang="en-US" smtClean="0"/>
              <a:t>measures </a:t>
            </a:r>
            <a:r>
              <a:rPr lang="en-US" dirty="0"/>
              <a:t>and</a:t>
            </a:r>
            <a:r>
              <a:rPr lang="en-US"/>
              <a:t> harmonization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62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 smtClean="0"/>
              <a:t>Comments Received</a:t>
            </a: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75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Received: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282 number of comments received from 19 NQF member organizations and </a:t>
            </a:r>
            <a:r>
              <a:rPr lang="en-US" dirty="0" smtClean="0"/>
              <a:t>62 members </a:t>
            </a:r>
            <a:r>
              <a:rPr lang="en-US" dirty="0"/>
              <a:t>of the public. </a:t>
            </a:r>
            <a:r>
              <a:rPr lang="en-US" dirty="0" smtClean="0"/>
              <a:t>Themes included: </a:t>
            </a:r>
            <a:endParaRPr lang="en-US" dirty="0"/>
          </a:p>
          <a:p>
            <a:pPr lvl="1"/>
            <a:r>
              <a:rPr lang="en-US" dirty="0"/>
              <a:t>Level of analysis </a:t>
            </a:r>
          </a:p>
          <a:p>
            <a:pPr lvl="1"/>
            <a:r>
              <a:rPr lang="en-US" dirty="0"/>
              <a:t>Support for measures </a:t>
            </a:r>
          </a:p>
          <a:p>
            <a:pPr lvl="1"/>
            <a:r>
              <a:rPr lang="en-US" dirty="0"/>
              <a:t>Implementation issues (burden on providers, unintended consequences, general readiness) </a:t>
            </a:r>
          </a:p>
          <a:p>
            <a:pPr lvl="1"/>
            <a:r>
              <a:rPr lang="en-US" dirty="0"/>
              <a:t>Requests for changes (numerator, denominator, risk adjustment, definitions) </a:t>
            </a:r>
          </a:p>
          <a:p>
            <a:pPr lvl="1"/>
            <a:r>
              <a:rPr lang="en-US" dirty="0"/>
              <a:t>Small number of cases</a:t>
            </a:r>
          </a:p>
          <a:p>
            <a:pPr lvl="1"/>
            <a:r>
              <a:rPr lang="en-US" dirty="0"/>
              <a:t>Preference for outcome measures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89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Recommendations: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Changes based on comments:</a:t>
            </a:r>
          </a:p>
          <a:p>
            <a:pPr lvl="1"/>
            <a:r>
              <a:rPr lang="en-US" dirty="0"/>
              <a:t>Comments were largely in favor of the two measures where consensus was not reached (i.e. 0097 and 0531) 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/>
              <a:t>Of 26 </a:t>
            </a:r>
            <a:r>
              <a:rPr lang="en-US" dirty="0" smtClean="0"/>
              <a:t>measures </a:t>
            </a:r>
            <a:r>
              <a:rPr lang="en-US" dirty="0"/>
              <a:t>evaluated:</a:t>
            </a:r>
          </a:p>
          <a:p>
            <a:pPr lvl="1"/>
            <a:r>
              <a:rPr lang="en-US" dirty="0" smtClean="0"/>
              <a:t>25 </a:t>
            </a:r>
            <a:r>
              <a:rPr lang="en-US" dirty="0"/>
              <a:t>measures are recommended for new or continued endorsement:</a:t>
            </a:r>
          </a:p>
          <a:p>
            <a:pPr lvl="2"/>
            <a:r>
              <a:rPr lang="en-US" dirty="0"/>
              <a:t>Continued endorsement of 19 maintenance measures;</a:t>
            </a:r>
          </a:p>
          <a:p>
            <a:pPr lvl="2"/>
            <a:r>
              <a:rPr lang="en-US" dirty="0"/>
              <a:t>Continued endorsement of 3 ad hoc measures </a:t>
            </a:r>
          </a:p>
          <a:p>
            <a:pPr lvl="2"/>
            <a:r>
              <a:rPr lang="en-US" dirty="0"/>
              <a:t>Endorsement of 3 new measures;</a:t>
            </a:r>
          </a:p>
          <a:p>
            <a:pPr lvl="2"/>
            <a:r>
              <a:rPr lang="en-US" dirty="0"/>
              <a:t>Placement of 2 measures in Reserve Status</a:t>
            </a:r>
          </a:p>
        </p:txBody>
      </p:sp>
    </p:spTree>
    <p:extLst>
      <p:ext uri="{BB962C8B-B14F-4D97-AF65-F5344CB8AC3E}">
        <p14:creationId xmlns:p14="http://schemas.microsoft.com/office/powerpoint/2010/main" val="3609369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Safety 2015</a:t>
            </a:r>
            <a:br>
              <a:rPr lang="en-US" dirty="0" smtClean="0"/>
            </a:br>
            <a:r>
              <a:rPr lang="en-US" dirty="0" smtClean="0"/>
              <a:t>After </a:t>
            </a:r>
            <a:r>
              <a:rPr lang="en-US" dirty="0"/>
              <a:t>Member and Public Commenting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136391"/>
              </p:ext>
            </p:extLst>
          </p:nvPr>
        </p:nvGraphicFramePr>
        <p:xfrm>
          <a:off x="228600" y="1371600"/>
          <a:ext cx="8686800" cy="472440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886200"/>
                <a:gridCol w="1524000"/>
                <a:gridCol w="2057400"/>
                <a:gridCol w="1219200"/>
              </a:tblGrid>
              <a:tr h="4300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Maintenance Measures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Measures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Measures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Submitted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Retired</a:t>
                      </a:r>
                      <a:r>
                        <a:rPr lang="en-US" sz="1400" baseline="0" dirty="0" smtClean="0"/>
                        <a:t> by developer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Recommended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Reserve status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Measure Recommendation Deferred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Measures Approved for Trial Use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Measures Where</a:t>
                      </a:r>
                      <a:r>
                        <a:rPr lang="en-US" sz="1400" baseline="0" dirty="0" smtClean="0"/>
                        <a:t> Consensus Not Reached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Recommended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784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Reasons for not recommending:</a:t>
                      </a:r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Importance –</a:t>
                      </a:r>
                      <a:r>
                        <a:rPr lang="en-US" sz="1400" baseline="0" dirty="0" smtClean="0"/>
                        <a:t> 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400" dirty="0" smtClean="0"/>
                        <a:t>Scientific Acceptability -0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 – 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Importance – 0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400" dirty="0" smtClean="0"/>
                        <a:t>Scientific Acceptability - 1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 – 0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529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 Hoc Measures Under Consideration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4715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 Hoc measures Recommended</a:t>
                      </a:r>
                      <a:r>
                        <a:rPr lang="en-US" sz="1400" baseline="0" dirty="0" smtClean="0"/>
                        <a:t> for Continued Endorsement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513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QF PowerPoint Template">
  <a:themeElements>
    <a:clrScheme name="NQF Color Theme">
      <a:dk1>
        <a:srgbClr val="415462"/>
      </a:dk1>
      <a:lt1>
        <a:srgbClr val="FFFFFF"/>
      </a:lt1>
      <a:dk2>
        <a:srgbClr val="415462"/>
      </a:dk2>
      <a:lt2>
        <a:srgbClr val="FFFFFF"/>
      </a:lt2>
      <a:accent1>
        <a:srgbClr val="B7BF0F"/>
      </a:accent1>
      <a:accent2>
        <a:srgbClr val="E4801C"/>
      </a:accent2>
      <a:accent3>
        <a:srgbClr val="7C4284"/>
      </a:accent3>
      <a:accent4>
        <a:srgbClr val="F1CE10"/>
      </a:accent4>
      <a:accent5>
        <a:srgbClr val="ABC2D2"/>
      </a:accent5>
      <a:accent6>
        <a:srgbClr val="0073B1"/>
      </a:accent6>
      <a:hlink>
        <a:srgbClr val="5E88A2"/>
      </a:hlink>
      <a:folHlink>
        <a:srgbClr val="B7BF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NQF PowerPoint Template">
  <a:themeElements>
    <a:clrScheme name="NQF Color Theme">
      <a:dk1>
        <a:srgbClr val="415462"/>
      </a:dk1>
      <a:lt1>
        <a:srgbClr val="FFFFFF"/>
      </a:lt1>
      <a:dk2>
        <a:srgbClr val="415462"/>
      </a:dk2>
      <a:lt2>
        <a:srgbClr val="FFFFFF"/>
      </a:lt2>
      <a:accent1>
        <a:srgbClr val="B7BF0F"/>
      </a:accent1>
      <a:accent2>
        <a:srgbClr val="E4801C"/>
      </a:accent2>
      <a:accent3>
        <a:srgbClr val="7C4284"/>
      </a:accent3>
      <a:accent4>
        <a:srgbClr val="F1CE10"/>
      </a:accent4>
      <a:accent5>
        <a:srgbClr val="ABC2D2"/>
      </a:accent5>
      <a:accent6>
        <a:srgbClr val="0073B1"/>
      </a:accent6>
      <a:hlink>
        <a:srgbClr val="5E88A2"/>
      </a:hlink>
      <a:folHlink>
        <a:srgbClr val="B7BF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NQF PowerPoint Template">
  <a:themeElements>
    <a:clrScheme name="NQF Color Theme">
      <a:dk1>
        <a:srgbClr val="415462"/>
      </a:dk1>
      <a:lt1>
        <a:srgbClr val="FFFFFF"/>
      </a:lt1>
      <a:dk2>
        <a:srgbClr val="415462"/>
      </a:dk2>
      <a:lt2>
        <a:srgbClr val="FFFFFF"/>
      </a:lt2>
      <a:accent1>
        <a:srgbClr val="B7BF0F"/>
      </a:accent1>
      <a:accent2>
        <a:srgbClr val="E4801C"/>
      </a:accent2>
      <a:accent3>
        <a:srgbClr val="7C4284"/>
      </a:accent3>
      <a:accent4>
        <a:srgbClr val="F1CE10"/>
      </a:accent4>
      <a:accent5>
        <a:srgbClr val="ABC2D2"/>
      </a:accent5>
      <a:accent6>
        <a:srgbClr val="0073B1"/>
      </a:accent6>
      <a:hlink>
        <a:srgbClr val="5E88A2"/>
      </a:hlink>
      <a:folHlink>
        <a:srgbClr val="B7BF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634863537806517836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634863537806517836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634863537806517836</Data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Phase xmlns="913e6da8-ff93-4dad-8762-5a7644b86edb">Phase 2</Project_x0020_Phase>
    <CDP_x0020_Process xmlns="913e6da8-ff93-4dad-8762-5a7644b86edb">6. CSAC Decision</CDP_x0020_Proces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CEADC577C7D64487A7D006C90BAF38" ma:contentTypeVersion="1" ma:contentTypeDescription="Create a new document." ma:contentTypeScope="" ma:versionID="76a5417c23feda4fc2b509c45704aaae">
  <xsd:schema xmlns:xsd="http://www.w3.org/2001/XMLSchema" xmlns:xs="http://www.w3.org/2001/XMLSchema" xmlns:p="http://schemas.microsoft.com/office/2006/metadata/properties" xmlns:ns2="913e6da8-ff93-4dad-8762-5a7644b86edb" targetNamespace="http://schemas.microsoft.com/office/2006/metadata/properties" ma:root="true" ma:fieldsID="359327437a829054b023177ef01ec171" ns2:_="">
    <xsd:import namespace="913e6da8-ff93-4dad-8762-5a7644b86edb"/>
    <xsd:element name="properties">
      <xsd:complexType>
        <xsd:sequence>
          <xsd:element name="documentManagement">
            <xsd:complexType>
              <xsd:all>
                <xsd:element ref="ns2:CDP_x0020_Process" minOccurs="0"/>
                <xsd:element ref="ns2:Project_x0020_Pha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3e6da8-ff93-4dad-8762-5a7644b86edb" elementFormDefault="qualified">
    <xsd:import namespace="http://schemas.microsoft.com/office/2006/documentManagement/types"/>
    <xsd:import namespace="http://schemas.microsoft.com/office/infopath/2007/PartnerControls"/>
    <xsd:element name="CDP_x0020_Process" ma:index="8" nillable="true" ma:displayName="CDP Process" ma:format="Dropdown" ma:internalName="CDP_x0020_Process">
      <xsd:simpleType>
        <xsd:restriction base="dms:Choice">
          <xsd:enumeration value="1. Call for Nominations"/>
          <xsd:enumeration value="2. Call for Candidate Standards"/>
          <xsd:enumeration value="3. Candidate Consensus Standard Review"/>
          <xsd:enumeration value="4. Public and Member Comment"/>
          <xsd:enumeration value="5. Member Voting"/>
          <xsd:enumeration value="6. CSAC Decision"/>
          <xsd:enumeration value="7. Board Ratification"/>
          <xsd:enumeration value="8. Appeals"/>
          <xsd:enumeration value="Project Management"/>
          <xsd:enumeration value="Final Report"/>
          <xsd:enumeration value="General"/>
        </xsd:restriction>
      </xsd:simpleType>
    </xsd:element>
    <xsd:element name="Project_x0020_Phase" ma:index="9" nillable="true" ma:displayName="Project Phase" ma:format="Dropdown" ma:internalName="Project_x0020_Phase">
      <xsd:simpleType>
        <xsd:restriction base="dms:Choice">
          <xsd:enumeration value="Phase 1"/>
          <xsd:enumeration value="Phase 2"/>
          <xsd:enumeration value="Phase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E9FB39-B016-424E-A7A6-DBE47F48A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FD3355-B731-470E-9449-727399DE7E7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5B5C4B9-1CCD-4924-91C5-3F284F8012D9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913e6da8-ff93-4dad-8762-5a7644b86edb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E0C23054-2C07-4AD2-AC35-CC9EB97898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3e6da8-ff93-4dad-8762-5a7644b86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NQF PowerPoint Template</Template>
  <TotalTime>3583</TotalTime>
  <Words>797</Words>
  <Application>Microsoft Office PowerPoint</Application>
  <PresentationFormat>On-screen Show (4:3)</PresentationFormat>
  <Paragraphs>217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NQF PowerPoint Template</vt:lpstr>
      <vt:lpstr>1_NQF PowerPoint Template</vt:lpstr>
      <vt:lpstr>2_NQF PowerPoint Template</vt:lpstr>
      <vt:lpstr>Patient Safety 2015  Consensus Standards Approval Committee Review and Recommendations  November 18, 2015   Andrew Anderson  Jesse Pines  Ed Septimus Iona Thraen     </vt:lpstr>
      <vt:lpstr>Patient Safety 2015</vt:lpstr>
      <vt:lpstr>Patient Safety 2015 Before Member and Public Commenting </vt:lpstr>
      <vt:lpstr>Patient Safety 2015</vt:lpstr>
      <vt:lpstr>Overarching Issues: </vt:lpstr>
      <vt:lpstr>PowerPoint Presentation</vt:lpstr>
      <vt:lpstr>Comments Received: </vt:lpstr>
      <vt:lpstr>Recommendations: </vt:lpstr>
      <vt:lpstr>Patient Safety 2015 After Member and Public Commenting</vt:lpstr>
      <vt:lpstr>Project’s Timeline and Next Steps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CDP Project Name</dc:title>
  <dc:creator>Vy Luong</dc:creator>
  <cp:lastModifiedBy>Mawuse D. Matias</cp:lastModifiedBy>
  <cp:revision>95</cp:revision>
  <dcterms:created xsi:type="dcterms:W3CDTF">2014-08-26T16:35:52Z</dcterms:created>
  <dcterms:modified xsi:type="dcterms:W3CDTF">2015-11-16T18:44:08Z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0x010100C7CEADC577C7D64487A7D006C90BAF38</vt:lpwstr>
  </property>
  <property fmtid="{D5CDD505-2E9C-101B-9397-08002B2CF9AE}" pid="3" name="f0468c1f675443b8a836aadc96e695d3">
    <vt:lpwstr/>
  </property>
  <property fmtid="{D5CDD505-2E9C-101B-9397-08002B2CF9AE}" pid="4" name="TemplateUrl">
    <vt:lpwstr/>
  </property>
  <property fmtid="{D5CDD505-2E9C-101B-9397-08002B2CF9AE}" pid="5" name="Order">
    <vt:r8>15900</vt:r8>
  </property>
  <property fmtid="{D5CDD505-2E9C-101B-9397-08002B2CF9AE}" pid="6" name="Topic">
    <vt:lpwstr/>
  </property>
  <property fmtid="{D5CDD505-2E9C-101B-9397-08002B2CF9AE}" pid="7" name="xd_Signature">
    <vt:bool>false</vt:bool>
  </property>
  <property fmtid="{D5CDD505-2E9C-101B-9397-08002B2CF9AE}" pid="8" name="ifcabbe6e1f44a7d9da3a706514ebe24">
    <vt:lpwstr/>
  </property>
  <property fmtid="{D5CDD505-2E9C-101B-9397-08002B2CF9AE}" pid="9" name="xd_ProgID">
    <vt:lpwstr/>
  </property>
  <property fmtid="{D5CDD505-2E9C-101B-9397-08002B2CF9AE}" pid="10" name="Responsible Party">
    <vt:lpwstr/>
  </property>
  <property fmtid="{D5CDD505-2E9C-101B-9397-08002B2CF9AE}" pid="11" name="TaxCatchAll">
    <vt:lpwstr/>
  </property>
</Properties>
</file>