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76"/>
  </p:notesMasterIdLst>
  <p:handoutMasterIdLst>
    <p:handoutMasterId r:id="rId77"/>
  </p:handoutMasterIdLst>
  <p:sldIdLst>
    <p:sldId id="256" r:id="rId6"/>
    <p:sldId id="344" r:id="rId7"/>
    <p:sldId id="325" r:id="rId8"/>
    <p:sldId id="345" r:id="rId9"/>
    <p:sldId id="346" r:id="rId10"/>
    <p:sldId id="347" r:id="rId11"/>
    <p:sldId id="348" r:id="rId12"/>
    <p:sldId id="349" r:id="rId13"/>
    <p:sldId id="350" r:id="rId14"/>
    <p:sldId id="352" r:id="rId15"/>
    <p:sldId id="327" r:id="rId16"/>
    <p:sldId id="271" r:id="rId17"/>
    <p:sldId id="35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381" r:id="rId37"/>
    <p:sldId id="367" r:id="rId38"/>
    <p:sldId id="368" r:id="rId39"/>
    <p:sldId id="369" r:id="rId40"/>
    <p:sldId id="370" r:id="rId41"/>
    <p:sldId id="371" r:id="rId42"/>
    <p:sldId id="373" r:id="rId43"/>
    <p:sldId id="374" r:id="rId44"/>
    <p:sldId id="375" r:id="rId45"/>
    <p:sldId id="379" r:id="rId46"/>
    <p:sldId id="380" r:id="rId47"/>
    <p:sldId id="377" r:id="rId48"/>
    <p:sldId id="382" r:id="rId49"/>
    <p:sldId id="403" r:id="rId50"/>
    <p:sldId id="404" r:id="rId51"/>
    <p:sldId id="378" r:id="rId52"/>
    <p:sldId id="405" r:id="rId53"/>
    <p:sldId id="406" r:id="rId54"/>
    <p:sldId id="407" r:id="rId55"/>
    <p:sldId id="408" r:id="rId56"/>
    <p:sldId id="383" r:id="rId57"/>
    <p:sldId id="291" r:id="rId58"/>
    <p:sldId id="355" r:id="rId59"/>
    <p:sldId id="356" r:id="rId60"/>
    <p:sldId id="357" r:id="rId61"/>
    <p:sldId id="358" r:id="rId62"/>
    <p:sldId id="360" r:id="rId63"/>
    <p:sldId id="359" r:id="rId64"/>
    <p:sldId id="353" r:id="rId65"/>
    <p:sldId id="361" r:id="rId66"/>
    <p:sldId id="384" r:id="rId67"/>
    <p:sldId id="362" r:id="rId68"/>
    <p:sldId id="363" r:id="rId69"/>
    <p:sldId id="364" r:id="rId70"/>
    <p:sldId id="366" r:id="rId71"/>
    <p:sldId id="365" r:id="rId72"/>
    <p:sldId id="266" r:id="rId73"/>
    <p:sldId id="328" r:id="rId74"/>
    <p:sldId id="290" r:id="rId7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E7F6D4-4A3F-422C-958A-A2F521EEA49F}">
          <p14:sldIdLst>
            <p14:sldId id="256"/>
            <p14:sldId id="344"/>
            <p14:sldId id="325"/>
            <p14:sldId id="345"/>
            <p14:sldId id="346"/>
            <p14:sldId id="347"/>
            <p14:sldId id="348"/>
            <p14:sldId id="349"/>
            <p14:sldId id="350"/>
            <p14:sldId id="352"/>
            <p14:sldId id="327"/>
            <p14:sldId id="271"/>
            <p14:sldId id="35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381"/>
            <p14:sldId id="367"/>
            <p14:sldId id="368"/>
            <p14:sldId id="369"/>
            <p14:sldId id="370"/>
            <p14:sldId id="371"/>
            <p14:sldId id="373"/>
            <p14:sldId id="374"/>
            <p14:sldId id="375"/>
            <p14:sldId id="379"/>
            <p14:sldId id="380"/>
            <p14:sldId id="377"/>
            <p14:sldId id="382"/>
            <p14:sldId id="403"/>
            <p14:sldId id="404"/>
            <p14:sldId id="378"/>
            <p14:sldId id="405"/>
            <p14:sldId id="406"/>
            <p14:sldId id="407"/>
            <p14:sldId id="408"/>
            <p14:sldId id="383"/>
            <p14:sldId id="291"/>
            <p14:sldId id="355"/>
            <p14:sldId id="356"/>
            <p14:sldId id="357"/>
            <p14:sldId id="358"/>
            <p14:sldId id="360"/>
            <p14:sldId id="359"/>
            <p14:sldId id="353"/>
            <p14:sldId id="361"/>
            <p14:sldId id="384"/>
            <p14:sldId id="362"/>
            <p14:sldId id="363"/>
            <p14:sldId id="364"/>
            <p14:sldId id="366"/>
            <p14:sldId id="365"/>
            <p14:sldId id="266"/>
            <p14:sldId id="328"/>
            <p14:sldId id="290"/>
          </p14:sldIdLst>
        </p14:section>
        <p14:section name="Untitled Section" id="{58EB2909-A2BA-49CC-9280-2A3B3B4E3EE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EE6"/>
    <a:srgbClr val="96BACA"/>
    <a:srgbClr val="0E0F01"/>
    <a:srgbClr val="FF99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7" autoAdjust="0"/>
    <p:restoredTop sz="83689" autoAdjust="0"/>
  </p:normalViewPr>
  <p:slideViewPr>
    <p:cSldViewPr>
      <p:cViewPr>
        <p:scale>
          <a:sx n="90" d="100"/>
          <a:sy n="90" d="100"/>
        </p:scale>
        <p:origin x="-324" y="-258"/>
      </p:cViewPr>
      <p:guideLst>
        <p:guide orient="horz" pos="10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65+ HMO</c:v>
                </c:pt>
              </c:strCache>
            </c:strRef>
          </c:tx>
          <c:marker>
            <c:symbol val="none"/>
          </c:marker>
          <c:cat>
            <c:numRef>
              <c:f>Sheet1!$A$2:$A$9</c:f>
              <c:numCache>
                <c:formatCode>General</c:formatCode>
                <c:ptCount val="8"/>
                <c:pt idx="0">
                  <c:v>2004</c:v>
                </c:pt>
                <c:pt idx="1">
                  <c:v>2005</c:v>
                </c:pt>
                <c:pt idx="2">
                  <c:v>2006</c:v>
                </c:pt>
                <c:pt idx="3">
                  <c:v>2007</c:v>
                </c:pt>
                <c:pt idx="4">
                  <c:v>2008</c:v>
                </c:pt>
                <c:pt idx="5">
                  <c:v>2009</c:v>
                </c:pt>
                <c:pt idx="6">
                  <c:v>2010</c:v>
                </c:pt>
                <c:pt idx="7">
                  <c:v>2011</c:v>
                </c:pt>
              </c:numCache>
            </c:numRef>
          </c:cat>
          <c:val>
            <c:numRef>
              <c:f>Sheet1!$B$2:$B$9</c:f>
              <c:numCache>
                <c:formatCode>General</c:formatCode>
                <c:ptCount val="8"/>
                <c:pt idx="0">
                  <c:v>74.8</c:v>
                </c:pt>
                <c:pt idx="1">
                  <c:v>70.3</c:v>
                </c:pt>
                <c:pt idx="2">
                  <c:v>67.8</c:v>
                </c:pt>
                <c:pt idx="3">
                  <c:v>68.599999999999994</c:v>
                </c:pt>
                <c:pt idx="4">
                  <c:v>65.8</c:v>
                </c:pt>
                <c:pt idx="5">
                  <c:v>64.5</c:v>
                </c:pt>
                <c:pt idx="6">
                  <c:v>68.8</c:v>
                </c:pt>
                <c:pt idx="7">
                  <c:v>68.8</c:v>
                </c:pt>
              </c:numCache>
            </c:numRef>
          </c:val>
          <c:smooth val="0"/>
        </c:ser>
        <c:ser>
          <c:idx val="1"/>
          <c:order val="1"/>
          <c:tx>
            <c:strRef>
              <c:f>Sheet1!$C$1</c:f>
              <c:strCache>
                <c:ptCount val="1"/>
                <c:pt idx="0">
                  <c:v>65+ PPO</c:v>
                </c:pt>
              </c:strCache>
            </c:strRef>
          </c:tx>
          <c:marker>
            <c:symbol val="none"/>
          </c:marker>
          <c:cat>
            <c:numRef>
              <c:f>Sheet1!$A$2:$A$9</c:f>
              <c:numCache>
                <c:formatCode>General</c:formatCode>
                <c:ptCount val="8"/>
                <c:pt idx="0">
                  <c:v>2004</c:v>
                </c:pt>
                <c:pt idx="1">
                  <c:v>2005</c:v>
                </c:pt>
                <c:pt idx="2">
                  <c:v>2006</c:v>
                </c:pt>
                <c:pt idx="3">
                  <c:v>2007</c:v>
                </c:pt>
                <c:pt idx="4">
                  <c:v>2008</c:v>
                </c:pt>
                <c:pt idx="5">
                  <c:v>2009</c:v>
                </c:pt>
                <c:pt idx="6">
                  <c:v>2010</c:v>
                </c:pt>
                <c:pt idx="7">
                  <c:v>2011</c:v>
                </c:pt>
              </c:numCache>
            </c:numRef>
          </c:cat>
          <c:val>
            <c:numRef>
              <c:f>Sheet1!$C$2:$C$9</c:f>
              <c:numCache>
                <c:formatCode>General</c:formatCode>
                <c:ptCount val="8"/>
                <c:pt idx="1">
                  <c:v>69.900000000000006</c:v>
                </c:pt>
                <c:pt idx="2">
                  <c:v>68.2</c:v>
                </c:pt>
                <c:pt idx="3">
                  <c:v>68.900000000000006</c:v>
                </c:pt>
                <c:pt idx="4">
                  <c:v>66.7</c:v>
                </c:pt>
                <c:pt idx="5">
                  <c:v>65.099999999999994</c:v>
                </c:pt>
                <c:pt idx="6">
                  <c:v>69.400000000000006</c:v>
                </c:pt>
                <c:pt idx="7">
                  <c:v>69.5</c:v>
                </c:pt>
              </c:numCache>
            </c:numRef>
          </c:val>
          <c:smooth val="0"/>
        </c:ser>
        <c:ser>
          <c:idx val="2"/>
          <c:order val="2"/>
          <c:tx>
            <c:strRef>
              <c:f>Sheet1!$D$1</c:f>
              <c:strCache>
                <c:ptCount val="1"/>
                <c:pt idx="0">
                  <c:v>50-64  HMO</c:v>
                </c:pt>
              </c:strCache>
            </c:strRef>
          </c:tx>
          <c:marker>
            <c:symbol val="none"/>
          </c:marker>
          <c:cat>
            <c:numRef>
              <c:f>Sheet1!$A$2:$A$9</c:f>
              <c:numCache>
                <c:formatCode>General</c:formatCode>
                <c:ptCount val="8"/>
                <c:pt idx="0">
                  <c:v>2004</c:v>
                </c:pt>
                <c:pt idx="1">
                  <c:v>2005</c:v>
                </c:pt>
                <c:pt idx="2">
                  <c:v>2006</c:v>
                </c:pt>
                <c:pt idx="3">
                  <c:v>2007</c:v>
                </c:pt>
                <c:pt idx="4">
                  <c:v>2008</c:v>
                </c:pt>
                <c:pt idx="5">
                  <c:v>2009</c:v>
                </c:pt>
                <c:pt idx="6">
                  <c:v>2010</c:v>
                </c:pt>
                <c:pt idx="7">
                  <c:v>2011</c:v>
                </c:pt>
              </c:numCache>
            </c:numRef>
          </c:cat>
          <c:val>
            <c:numRef>
              <c:f>Sheet1!$D$2:$D$9</c:f>
              <c:numCache>
                <c:formatCode>General</c:formatCode>
                <c:ptCount val="8"/>
                <c:pt idx="0">
                  <c:v>38.9</c:v>
                </c:pt>
                <c:pt idx="1">
                  <c:v>36.200000000000003</c:v>
                </c:pt>
                <c:pt idx="2">
                  <c:v>45.6</c:v>
                </c:pt>
                <c:pt idx="3">
                  <c:v>48.6</c:v>
                </c:pt>
                <c:pt idx="4">
                  <c:v>49.8</c:v>
                </c:pt>
                <c:pt idx="5">
                  <c:v>51.3</c:v>
                </c:pt>
                <c:pt idx="6">
                  <c:v>52.5</c:v>
                </c:pt>
                <c:pt idx="7">
                  <c:v>53.3</c:v>
                </c:pt>
              </c:numCache>
            </c:numRef>
          </c:val>
          <c:smooth val="0"/>
        </c:ser>
        <c:ser>
          <c:idx val="3"/>
          <c:order val="3"/>
          <c:tx>
            <c:strRef>
              <c:f>Sheet1!$E$1</c:f>
              <c:strCache>
                <c:ptCount val="1"/>
                <c:pt idx="0">
                  <c:v>50-64 PPO</c:v>
                </c:pt>
              </c:strCache>
            </c:strRef>
          </c:tx>
          <c:marker>
            <c:symbol val="none"/>
          </c:marker>
          <c:cat>
            <c:numRef>
              <c:f>Sheet1!$A$2:$A$9</c:f>
              <c:numCache>
                <c:formatCode>General</c:formatCode>
                <c:ptCount val="8"/>
                <c:pt idx="0">
                  <c:v>2004</c:v>
                </c:pt>
                <c:pt idx="1">
                  <c:v>2005</c:v>
                </c:pt>
                <c:pt idx="2">
                  <c:v>2006</c:v>
                </c:pt>
                <c:pt idx="3">
                  <c:v>2007</c:v>
                </c:pt>
                <c:pt idx="4">
                  <c:v>2008</c:v>
                </c:pt>
                <c:pt idx="5">
                  <c:v>2009</c:v>
                </c:pt>
                <c:pt idx="6">
                  <c:v>2010</c:v>
                </c:pt>
                <c:pt idx="7">
                  <c:v>2011</c:v>
                </c:pt>
              </c:numCache>
            </c:numRef>
          </c:cat>
          <c:val>
            <c:numRef>
              <c:f>Sheet1!$E$2:$E$9</c:f>
              <c:numCache>
                <c:formatCode>General</c:formatCode>
                <c:ptCount val="8"/>
                <c:pt idx="1">
                  <c:v>37.1</c:v>
                </c:pt>
                <c:pt idx="2">
                  <c:v>44.5</c:v>
                </c:pt>
                <c:pt idx="3">
                  <c:v>48.1</c:v>
                </c:pt>
                <c:pt idx="4">
                  <c:v>49.2</c:v>
                </c:pt>
                <c:pt idx="5">
                  <c:v>50.5</c:v>
                </c:pt>
                <c:pt idx="6">
                  <c:v>51.6</c:v>
                </c:pt>
                <c:pt idx="7">
                  <c:v>51.4</c:v>
                </c:pt>
              </c:numCache>
            </c:numRef>
          </c:val>
          <c:smooth val="0"/>
        </c:ser>
        <c:dLbls>
          <c:showLegendKey val="0"/>
          <c:showVal val="0"/>
          <c:showCatName val="0"/>
          <c:showSerName val="0"/>
          <c:showPercent val="0"/>
          <c:showBubbleSize val="0"/>
        </c:dLbls>
        <c:marker val="1"/>
        <c:smooth val="0"/>
        <c:axId val="176031616"/>
        <c:axId val="176033152"/>
      </c:lineChart>
      <c:catAx>
        <c:axId val="176031616"/>
        <c:scaling>
          <c:orientation val="minMax"/>
        </c:scaling>
        <c:delete val="0"/>
        <c:axPos val="b"/>
        <c:numFmt formatCode="General" sourceLinked="1"/>
        <c:majorTickMark val="out"/>
        <c:minorTickMark val="none"/>
        <c:tickLblPos val="nextTo"/>
        <c:crossAx val="176033152"/>
        <c:crosses val="autoZero"/>
        <c:auto val="1"/>
        <c:lblAlgn val="ctr"/>
        <c:lblOffset val="100"/>
        <c:noMultiLvlLbl val="0"/>
      </c:catAx>
      <c:valAx>
        <c:axId val="176033152"/>
        <c:scaling>
          <c:orientation val="minMax"/>
        </c:scaling>
        <c:delete val="0"/>
        <c:axPos val="l"/>
        <c:majorGridlines/>
        <c:numFmt formatCode="General" sourceLinked="1"/>
        <c:majorTickMark val="out"/>
        <c:minorTickMark val="none"/>
        <c:tickLblPos val="nextTo"/>
        <c:crossAx val="17603161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40A39-56A1-4378-B397-C783D38A907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BD6FAEE-226E-4190-863A-8F37D3FA616D}">
      <dgm:prSet phldrT="[Text]" custT="1"/>
      <dgm:spPr/>
      <dgm:t>
        <a:bodyPr/>
        <a:lstStyle/>
        <a:p>
          <a:r>
            <a:rPr lang="en-US" sz="1400" b="1" dirty="0" smtClean="0"/>
            <a:t>June 23-July 14</a:t>
          </a:r>
          <a:endParaRPr lang="en-US" sz="1400" b="1" dirty="0"/>
        </a:p>
      </dgm:t>
    </dgm:pt>
    <dgm:pt modelId="{BFCAF1DA-E160-4285-8355-2A21CCDD6ACF}" type="parTrans" cxnId="{CA0448ED-7E97-4C27-AC5E-911816091ED0}">
      <dgm:prSet/>
      <dgm:spPr/>
      <dgm:t>
        <a:bodyPr/>
        <a:lstStyle/>
        <a:p>
          <a:endParaRPr lang="en-US"/>
        </a:p>
      </dgm:t>
    </dgm:pt>
    <dgm:pt modelId="{73D72335-2999-4A5E-A3E3-5800E7F7A9BE}" type="sibTrans" cxnId="{CA0448ED-7E97-4C27-AC5E-911816091ED0}">
      <dgm:prSet/>
      <dgm:spPr/>
      <dgm:t>
        <a:bodyPr/>
        <a:lstStyle/>
        <a:p>
          <a:endParaRPr lang="en-US"/>
        </a:p>
      </dgm:t>
    </dgm:pt>
    <dgm:pt modelId="{C98E6D0B-9721-4993-A834-8BD01C77B2A8}">
      <dgm:prSet phldrT="[Text]"/>
      <dgm:spPr/>
      <dgm:t>
        <a:bodyPr/>
        <a:lstStyle/>
        <a:p>
          <a:r>
            <a:rPr lang="en-US" dirty="0" smtClean="0"/>
            <a:t>Public comment period on report recommendations  </a:t>
          </a:r>
          <a:endParaRPr lang="en-US" dirty="0"/>
        </a:p>
      </dgm:t>
    </dgm:pt>
    <dgm:pt modelId="{3CD071C4-D066-41F3-B5DB-106792E2F271}" type="parTrans" cxnId="{1A977396-3E69-4586-AE84-BBF76C1E2FF0}">
      <dgm:prSet/>
      <dgm:spPr/>
      <dgm:t>
        <a:bodyPr/>
        <a:lstStyle/>
        <a:p>
          <a:endParaRPr lang="en-US"/>
        </a:p>
      </dgm:t>
    </dgm:pt>
    <dgm:pt modelId="{23D6AE0D-F08C-4826-AB11-7581C387016C}" type="sibTrans" cxnId="{1A977396-3E69-4586-AE84-BBF76C1E2FF0}">
      <dgm:prSet/>
      <dgm:spPr/>
      <dgm:t>
        <a:bodyPr/>
        <a:lstStyle/>
        <a:p>
          <a:endParaRPr lang="en-US"/>
        </a:p>
      </dgm:t>
    </dgm:pt>
    <dgm:pt modelId="{73171180-36DB-4A45-B25E-DDCB3F9AE390}">
      <dgm:prSet phldrT="[Text]" custT="1"/>
      <dgm:spPr/>
      <dgm:t>
        <a:bodyPr/>
        <a:lstStyle/>
        <a:p>
          <a:r>
            <a:rPr lang="en-US" sz="1400" b="1" dirty="0" smtClean="0"/>
            <a:t>June 26 </a:t>
          </a:r>
          <a:endParaRPr lang="en-US" sz="1400" b="1" dirty="0"/>
        </a:p>
      </dgm:t>
    </dgm:pt>
    <dgm:pt modelId="{1D535B83-64BD-48DE-AAAE-6E100629DFDA}" type="parTrans" cxnId="{6A33A5A1-5106-4229-86EF-2D5EFCA463C5}">
      <dgm:prSet/>
      <dgm:spPr/>
      <dgm:t>
        <a:bodyPr/>
        <a:lstStyle/>
        <a:p>
          <a:endParaRPr lang="en-US"/>
        </a:p>
      </dgm:t>
    </dgm:pt>
    <dgm:pt modelId="{90A0DE2B-CDFC-4E35-AE41-4DA1B0591DBE}" type="sibTrans" cxnId="{6A33A5A1-5106-4229-86EF-2D5EFCA463C5}">
      <dgm:prSet/>
      <dgm:spPr/>
      <dgm:t>
        <a:bodyPr/>
        <a:lstStyle/>
        <a:p>
          <a:endParaRPr lang="en-US"/>
        </a:p>
      </dgm:t>
    </dgm:pt>
    <dgm:pt modelId="{9EFFBD54-537F-414B-9DE7-D24D2B00226D}">
      <dgm:prSet phldrT="[Text]"/>
      <dgm:spPr/>
      <dgm:t>
        <a:bodyPr/>
        <a:lstStyle/>
        <a:p>
          <a:r>
            <a:rPr lang="en-US" dirty="0" smtClean="0"/>
            <a:t>Public webinar to solicit feedback on report recommendations</a:t>
          </a:r>
          <a:endParaRPr lang="en-US" dirty="0"/>
        </a:p>
      </dgm:t>
    </dgm:pt>
    <dgm:pt modelId="{42F0C450-E149-4551-8E76-384035C5318D}" type="parTrans" cxnId="{EC73DDF5-8634-4F0F-A590-ADF7E01D1EFB}">
      <dgm:prSet/>
      <dgm:spPr/>
      <dgm:t>
        <a:bodyPr/>
        <a:lstStyle/>
        <a:p>
          <a:endParaRPr lang="en-US"/>
        </a:p>
      </dgm:t>
    </dgm:pt>
    <dgm:pt modelId="{1F4C082B-F635-4473-B371-F04AA3CC2022}" type="sibTrans" cxnId="{EC73DDF5-8634-4F0F-A590-ADF7E01D1EFB}">
      <dgm:prSet/>
      <dgm:spPr/>
      <dgm:t>
        <a:bodyPr/>
        <a:lstStyle/>
        <a:p>
          <a:endParaRPr lang="en-US"/>
        </a:p>
      </dgm:t>
    </dgm:pt>
    <dgm:pt modelId="{C70BB135-DC1B-4558-A821-538E0F1B23BE}">
      <dgm:prSet phldrT="[Text]" custT="1"/>
      <dgm:spPr/>
      <dgm:t>
        <a:bodyPr/>
        <a:lstStyle/>
        <a:p>
          <a:r>
            <a:rPr lang="en-US" sz="1400" b="1" dirty="0" smtClean="0"/>
            <a:t>Aug 15</a:t>
          </a:r>
          <a:endParaRPr lang="en-US" sz="1400" b="1" dirty="0"/>
        </a:p>
      </dgm:t>
    </dgm:pt>
    <dgm:pt modelId="{6A776CE3-9D0E-49CC-A961-34E5F69A0F0A}" type="parTrans" cxnId="{4AFF87D2-A9CF-4DC5-8535-2C4795C6B489}">
      <dgm:prSet/>
      <dgm:spPr/>
      <dgm:t>
        <a:bodyPr/>
        <a:lstStyle/>
        <a:p>
          <a:endParaRPr lang="en-US"/>
        </a:p>
      </dgm:t>
    </dgm:pt>
    <dgm:pt modelId="{C854EA79-2FB7-4D62-8613-DD1FDAABF26E}" type="sibTrans" cxnId="{4AFF87D2-A9CF-4DC5-8535-2C4795C6B489}">
      <dgm:prSet/>
      <dgm:spPr/>
      <dgm:t>
        <a:bodyPr/>
        <a:lstStyle/>
        <a:p>
          <a:endParaRPr lang="en-US"/>
        </a:p>
      </dgm:t>
    </dgm:pt>
    <dgm:pt modelId="{C25DF580-25B8-4EDB-903D-3F10BBF5A8BF}">
      <dgm:prSet phldrT="[Text]"/>
      <dgm:spPr/>
      <dgm:t>
        <a:bodyPr/>
        <a:lstStyle/>
        <a:p>
          <a:r>
            <a:rPr lang="en-US" dirty="0" smtClean="0"/>
            <a:t>Final report submitted to HHS</a:t>
          </a:r>
          <a:endParaRPr lang="en-US" dirty="0"/>
        </a:p>
      </dgm:t>
    </dgm:pt>
    <dgm:pt modelId="{B24B12CC-90AF-4F7E-A47E-6DC4B2A1D9F8}" type="parTrans" cxnId="{38E390D7-853D-456C-B1EA-0B3C522D7243}">
      <dgm:prSet/>
      <dgm:spPr/>
      <dgm:t>
        <a:bodyPr/>
        <a:lstStyle/>
        <a:p>
          <a:endParaRPr lang="en-US"/>
        </a:p>
      </dgm:t>
    </dgm:pt>
    <dgm:pt modelId="{39DF9C79-14D3-4900-9AC5-B3F1E2BD2A3C}" type="sibTrans" cxnId="{38E390D7-853D-456C-B1EA-0B3C522D7243}">
      <dgm:prSet/>
      <dgm:spPr/>
      <dgm:t>
        <a:bodyPr/>
        <a:lstStyle/>
        <a:p>
          <a:endParaRPr lang="en-US"/>
        </a:p>
      </dgm:t>
    </dgm:pt>
    <dgm:pt modelId="{7E28AB1A-C1BF-446E-9227-8C0A4CC5A466}">
      <dgm:prSet custT="1"/>
      <dgm:spPr/>
      <dgm:t>
        <a:bodyPr/>
        <a:lstStyle/>
        <a:p>
          <a:r>
            <a:rPr lang="en-US" sz="1400" b="1" dirty="0" smtClean="0"/>
            <a:t>Mar 31 – </a:t>
          </a:r>
        </a:p>
        <a:p>
          <a:r>
            <a:rPr lang="en-US" sz="1400" b="1" dirty="0" smtClean="0"/>
            <a:t>April 1</a:t>
          </a:r>
          <a:endParaRPr lang="en-US" sz="1400" b="1" dirty="0"/>
        </a:p>
      </dgm:t>
    </dgm:pt>
    <dgm:pt modelId="{AF1C2349-36AA-4CB9-BCBE-CDF0F065133C}" type="parTrans" cxnId="{64599870-2612-4CDB-955E-7402E44DAADA}">
      <dgm:prSet/>
      <dgm:spPr/>
      <dgm:t>
        <a:bodyPr/>
        <a:lstStyle/>
        <a:p>
          <a:endParaRPr lang="en-US"/>
        </a:p>
      </dgm:t>
    </dgm:pt>
    <dgm:pt modelId="{FBB6FDCE-B3E1-4C58-BD3F-DE0642117628}" type="sibTrans" cxnId="{64599870-2612-4CDB-955E-7402E44DAADA}">
      <dgm:prSet/>
      <dgm:spPr/>
      <dgm:t>
        <a:bodyPr/>
        <a:lstStyle/>
        <a:p>
          <a:endParaRPr lang="en-US"/>
        </a:p>
      </dgm:t>
    </dgm:pt>
    <dgm:pt modelId="{88FA4AD7-94F7-4A92-A980-CA3B92286C2F}">
      <dgm:prSet/>
      <dgm:spPr/>
      <dgm:t>
        <a:bodyPr/>
        <a:lstStyle/>
        <a:p>
          <a:r>
            <a:rPr lang="en-US" dirty="0" smtClean="0"/>
            <a:t>Committee in-person meeting to obtain multi-stakeholder recommendations to address priorities for measure development </a:t>
          </a:r>
          <a:endParaRPr lang="en-US" dirty="0"/>
        </a:p>
      </dgm:t>
    </dgm:pt>
    <dgm:pt modelId="{5251207F-2117-43DB-BE33-D70B38DCF4FC}" type="parTrans" cxnId="{B0A5D9CC-315C-4DEB-A280-DAC129B2BB1B}">
      <dgm:prSet/>
      <dgm:spPr/>
      <dgm:t>
        <a:bodyPr/>
        <a:lstStyle/>
        <a:p>
          <a:endParaRPr lang="en-US"/>
        </a:p>
      </dgm:t>
    </dgm:pt>
    <dgm:pt modelId="{018EFFB9-30C5-45D1-A78E-F9DB9F10475D}" type="sibTrans" cxnId="{B0A5D9CC-315C-4DEB-A280-DAC129B2BB1B}">
      <dgm:prSet/>
      <dgm:spPr/>
      <dgm:t>
        <a:bodyPr/>
        <a:lstStyle/>
        <a:p>
          <a:endParaRPr lang="en-US"/>
        </a:p>
      </dgm:t>
    </dgm:pt>
    <dgm:pt modelId="{0CE0FBAF-FBB4-4CE6-BB1A-934A6244765F}" type="pres">
      <dgm:prSet presAssocID="{6EE40A39-56A1-4378-B397-C783D38A9075}" presName="linearFlow" presStyleCnt="0">
        <dgm:presLayoutVars>
          <dgm:dir/>
          <dgm:animLvl val="lvl"/>
          <dgm:resizeHandles val="exact"/>
        </dgm:presLayoutVars>
      </dgm:prSet>
      <dgm:spPr/>
      <dgm:t>
        <a:bodyPr/>
        <a:lstStyle/>
        <a:p>
          <a:endParaRPr lang="en-US"/>
        </a:p>
      </dgm:t>
    </dgm:pt>
    <dgm:pt modelId="{D1A84E84-EE5F-4519-989D-05BAD305D115}" type="pres">
      <dgm:prSet presAssocID="{7E28AB1A-C1BF-446E-9227-8C0A4CC5A466}" presName="composite" presStyleCnt="0"/>
      <dgm:spPr/>
    </dgm:pt>
    <dgm:pt modelId="{DE1D9F4F-F4DA-4538-A0A5-440B3F88BAFD}" type="pres">
      <dgm:prSet presAssocID="{7E28AB1A-C1BF-446E-9227-8C0A4CC5A466}" presName="parentText" presStyleLbl="alignNode1" presStyleIdx="0" presStyleCnt="4">
        <dgm:presLayoutVars>
          <dgm:chMax val="1"/>
          <dgm:bulletEnabled val="1"/>
        </dgm:presLayoutVars>
      </dgm:prSet>
      <dgm:spPr/>
      <dgm:t>
        <a:bodyPr/>
        <a:lstStyle/>
        <a:p>
          <a:endParaRPr lang="en-US"/>
        </a:p>
      </dgm:t>
    </dgm:pt>
    <dgm:pt modelId="{C33E68B6-A194-4D93-9B4E-2EE820D52039}" type="pres">
      <dgm:prSet presAssocID="{7E28AB1A-C1BF-446E-9227-8C0A4CC5A466}" presName="descendantText" presStyleLbl="alignAcc1" presStyleIdx="0" presStyleCnt="4">
        <dgm:presLayoutVars>
          <dgm:bulletEnabled val="1"/>
        </dgm:presLayoutVars>
      </dgm:prSet>
      <dgm:spPr/>
      <dgm:t>
        <a:bodyPr/>
        <a:lstStyle/>
        <a:p>
          <a:endParaRPr lang="en-US"/>
        </a:p>
      </dgm:t>
    </dgm:pt>
    <dgm:pt modelId="{84713AC7-45AD-422D-9629-F1D0468432BF}" type="pres">
      <dgm:prSet presAssocID="{FBB6FDCE-B3E1-4C58-BD3F-DE0642117628}" presName="sp" presStyleCnt="0"/>
      <dgm:spPr/>
    </dgm:pt>
    <dgm:pt modelId="{9D382AEB-8747-41CA-889A-1846E7D9B664}" type="pres">
      <dgm:prSet presAssocID="{FBD6FAEE-226E-4190-863A-8F37D3FA616D}" presName="composite" presStyleCnt="0"/>
      <dgm:spPr/>
    </dgm:pt>
    <dgm:pt modelId="{2A8EFF81-7C10-4573-9EAC-E267B1E3DF3D}" type="pres">
      <dgm:prSet presAssocID="{FBD6FAEE-226E-4190-863A-8F37D3FA616D}" presName="parentText" presStyleLbl="alignNode1" presStyleIdx="1" presStyleCnt="4">
        <dgm:presLayoutVars>
          <dgm:chMax val="1"/>
          <dgm:bulletEnabled val="1"/>
        </dgm:presLayoutVars>
      </dgm:prSet>
      <dgm:spPr/>
      <dgm:t>
        <a:bodyPr/>
        <a:lstStyle/>
        <a:p>
          <a:endParaRPr lang="en-US"/>
        </a:p>
      </dgm:t>
    </dgm:pt>
    <dgm:pt modelId="{74FADDCF-A3D1-4DC0-B9E5-9D3154836299}" type="pres">
      <dgm:prSet presAssocID="{FBD6FAEE-226E-4190-863A-8F37D3FA616D}" presName="descendantText" presStyleLbl="alignAcc1" presStyleIdx="1" presStyleCnt="4">
        <dgm:presLayoutVars>
          <dgm:bulletEnabled val="1"/>
        </dgm:presLayoutVars>
      </dgm:prSet>
      <dgm:spPr/>
      <dgm:t>
        <a:bodyPr/>
        <a:lstStyle/>
        <a:p>
          <a:endParaRPr lang="en-US"/>
        </a:p>
      </dgm:t>
    </dgm:pt>
    <dgm:pt modelId="{A34BED0B-5E02-4D65-B57C-64C9EB6F8148}" type="pres">
      <dgm:prSet presAssocID="{73D72335-2999-4A5E-A3E3-5800E7F7A9BE}" presName="sp" presStyleCnt="0"/>
      <dgm:spPr/>
    </dgm:pt>
    <dgm:pt modelId="{2C3F9A21-9052-43F0-A7EE-AC6C56BE4B7A}" type="pres">
      <dgm:prSet presAssocID="{73171180-36DB-4A45-B25E-DDCB3F9AE390}" presName="composite" presStyleCnt="0"/>
      <dgm:spPr/>
    </dgm:pt>
    <dgm:pt modelId="{4C0363B5-1517-4149-89FC-9847D31D40BE}" type="pres">
      <dgm:prSet presAssocID="{73171180-36DB-4A45-B25E-DDCB3F9AE390}" presName="parentText" presStyleLbl="alignNode1" presStyleIdx="2" presStyleCnt="4">
        <dgm:presLayoutVars>
          <dgm:chMax val="1"/>
          <dgm:bulletEnabled val="1"/>
        </dgm:presLayoutVars>
      </dgm:prSet>
      <dgm:spPr/>
      <dgm:t>
        <a:bodyPr/>
        <a:lstStyle/>
        <a:p>
          <a:endParaRPr lang="en-US"/>
        </a:p>
      </dgm:t>
    </dgm:pt>
    <dgm:pt modelId="{B8EFAC02-B41B-468D-8734-4EF7B1875EA3}" type="pres">
      <dgm:prSet presAssocID="{73171180-36DB-4A45-B25E-DDCB3F9AE390}" presName="descendantText" presStyleLbl="alignAcc1" presStyleIdx="2" presStyleCnt="4">
        <dgm:presLayoutVars>
          <dgm:bulletEnabled val="1"/>
        </dgm:presLayoutVars>
      </dgm:prSet>
      <dgm:spPr/>
      <dgm:t>
        <a:bodyPr/>
        <a:lstStyle/>
        <a:p>
          <a:endParaRPr lang="en-US"/>
        </a:p>
      </dgm:t>
    </dgm:pt>
    <dgm:pt modelId="{6A54B650-2CF9-4543-A97F-F39B6C7C9AF2}" type="pres">
      <dgm:prSet presAssocID="{90A0DE2B-CDFC-4E35-AE41-4DA1B0591DBE}" presName="sp" presStyleCnt="0"/>
      <dgm:spPr/>
    </dgm:pt>
    <dgm:pt modelId="{2A68083B-92DF-4F68-B0AB-1FBE605156BF}" type="pres">
      <dgm:prSet presAssocID="{C70BB135-DC1B-4558-A821-538E0F1B23BE}" presName="composite" presStyleCnt="0"/>
      <dgm:spPr/>
    </dgm:pt>
    <dgm:pt modelId="{6A8CD6BF-D954-4162-BCBB-8B60EE1C21BC}" type="pres">
      <dgm:prSet presAssocID="{C70BB135-DC1B-4558-A821-538E0F1B23BE}" presName="parentText" presStyleLbl="alignNode1" presStyleIdx="3" presStyleCnt="4">
        <dgm:presLayoutVars>
          <dgm:chMax val="1"/>
          <dgm:bulletEnabled val="1"/>
        </dgm:presLayoutVars>
      </dgm:prSet>
      <dgm:spPr/>
      <dgm:t>
        <a:bodyPr/>
        <a:lstStyle/>
        <a:p>
          <a:endParaRPr lang="en-US"/>
        </a:p>
      </dgm:t>
    </dgm:pt>
    <dgm:pt modelId="{26B4DD85-BC6A-46AA-ACAD-26D834813D9C}" type="pres">
      <dgm:prSet presAssocID="{C70BB135-DC1B-4558-A821-538E0F1B23BE}" presName="descendantText" presStyleLbl="alignAcc1" presStyleIdx="3" presStyleCnt="4">
        <dgm:presLayoutVars>
          <dgm:bulletEnabled val="1"/>
        </dgm:presLayoutVars>
      </dgm:prSet>
      <dgm:spPr/>
      <dgm:t>
        <a:bodyPr/>
        <a:lstStyle/>
        <a:p>
          <a:endParaRPr lang="en-US"/>
        </a:p>
      </dgm:t>
    </dgm:pt>
  </dgm:ptLst>
  <dgm:cxnLst>
    <dgm:cxn modelId="{09CA43BE-F9C7-4952-B529-A3E7F3089BE3}" type="presOf" srcId="{C70BB135-DC1B-4558-A821-538E0F1B23BE}" destId="{6A8CD6BF-D954-4162-BCBB-8B60EE1C21BC}" srcOrd="0" destOrd="0" presId="urn:microsoft.com/office/officeart/2005/8/layout/chevron2"/>
    <dgm:cxn modelId="{855F4D7F-DF54-43C5-B77D-78322038A096}" type="presOf" srcId="{C98E6D0B-9721-4993-A834-8BD01C77B2A8}" destId="{74FADDCF-A3D1-4DC0-B9E5-9D3154836299}" srcOrd="0" destOrd="0" presId="urn:microsoft.com/office/officeart/2005/8/layout/chevron2"/>
    <dgm:cxn modelId="{82E1A0F2-1453-4559-8D8E-E72F239FFB63}" type="presOf" srcId="{FBD6FAEE-226E-4190-863A-8F37D3FA616D}" destId="{2A8EFF81-7C10-4573-9EAC-E267B1E3DF3D}" srcOrd="0" destOrd="0" presId="urn:microsoft.com/office/officeart/2005/8/layout/chevron2"/>
    <dgm:cxn modelId="{9D0C3686-1C4A-4F82-8B29-23A3CD0A9201}" type="presOf" srcId="{6EE40A39-56A1-4378-B397-C783D38A9075}" destId="{0CE0FBAF-FBB4-4CE6-BB1A-934A6244765F}" srcOrd="0" destOrd="0" presId="urn:microsoft.com/office/officeart/2005/8/layout/chevron2"/>
    <dgm:cxn modelId="{0C47A34D-1DDC-4EE1-85F5-B8783138CF6A}" type="presOf" srcId="{73171180-36DB-4A45-B25E-DDCB3F9AE390}" destId="{4C0363B5-1517-4149-89FC-9847D31D40BE}" srcOrd="0" destOrd="0" presId="urn:microsoft.com/office/officeart/2005/8/layout/chevron2"/>
    <dgm:cxn modelId="{38E390D7-853D-456C-B1EA-0B3C522D7243}" srcId="{C70BB135-DC1B-4558-A821-538E0F1B23BE}" destId="{C25DF580-25B8-4EDB-903D-3F10BBF5A8BF}" srcOrd="0" destOrd="0" parTransId="{B24B12CC-90AF-4F7E-A47E-6DC4B2A1D9F8}" sibTransId="{39DF9C79-14D3-4900-9AC5-B3F1E2BD2A3C}"/>
    <dgm:cxn modelId="{34EC840E-0ACC-434E-96AC-9E9F75FC4217}" type="presOf" srcId="{88FA4AD7-94F7-4A92-A980-CA3B92286C2F}" destId="{C33E68B6-A194-4D93-9B4E-2EE820D52039}" srcOrd="0" destOrd="0" presId="urn:microsoft.com/office/officeart/2005/8/layout/chevron2"/>
    <dgm:cxn modelId="{B0A5D9CC-315C-4DEB-A280-DAC129B2BB1B}" srcId="{7E28AB1A-C1BF-446E-9227-8C0A4CC5A466}" destId="{88FA4AD7-94F7-4A92-A980-CA3B92286C2F}" srcOrd="0" destOrd="0" parTransId="{5251207F-2117-43DB-BE33-D70B38DCF4FC}" sibTransId="{018EFFB9-30C5-45D1-A78E-F9DB9F10475D}"/>
    <dgm:cxn modelId="{1A977396-3E69-4586-AE84-BBF76C1E2FF0}" srcId="{FBD6FAEE-226E-4190-863A-8F37D3FA616D}" destId="{C98E6D0B-9721-4993-A834-8BD01C77B2A8}" srcOrd="0" destOrd="0" parTransId="{3CD071C4-D066-41F3-B5DB-106792E2F271}" sibTransId="{23D6AE0D-F08C-4826-AB11-7581C387016C}"/>
    <dgm:cxn modelId="{4E5DE4D7-EE00-44A3-9ABF-0784ACA028CA}" type="presOf" srcId="{C25DF580-25B8-4EDB-903D-3F10BBF5A8BF}" destId="{26B4DD85-BC6A-46AA-ACAD-26D834813D9C}" srcOrd="0" destOrd="0" presId="urn:microsoft.com/office/officeart/2005/8/layout/chevron2"/>
    <dgm:cxn modelId="{EC73DDF5-8634-4F0F-A590-ADF7E01D1EFB}" srcId="{73171180-36DB-4A45-B25E-DDCB3F9AE390}" destId="{9EFFBD54-537F-414B-9DE7-D24D2B00226D}" srcOrd="0" destOrd="0" parTransId="{42F0C450-E149-4551-8E76-384035C5318D}" sibTransId="{1F4C082B-F635-4473-B371-F04AA3CC2022}"/>
    <dgm:cxn modelId="{64599870-2612-4CDB-955E-7402E44DAADA}" srcId="{6EE40A39-56A1-4378-B397-C783D38A9075}" destId="{7E28AB1A-C1BF-446E-9227-8C0A4CC5A466}" srcOrd="0" destOrd="0" parTransId="{AF1C2349-36AA-4CB9-BCBE-CDF0F065133C}" sibTransId="{FBB6FDCE-B3E1-4C58-BD3F-DE0642117628}"/>
    <dgm:cxn modelId="{CA0448ED-7E97-4C27-AC5E-911816091ED0}" srcId="{6EE40A39-56A1-4378-B397-C783D38A9075}" destId="{FBD6FAEE-226E-4190-863A-8F37D3FA616D}" srcOrd="1" destOrd="0" parTransId="{BFCAF1DA-E160-4285-8355-2A21CCDD6ACF}" sibTransId="{73D72335-2999-4A5E-A3E3-5800E7F7A9BE}"/>
    <dgm:cxn modelId="{4AFF87D2-A9CF-4DC5-8535-2C4795C6B489}" srcId="{6EE40A39-56A1-4378-B397-C783D38A9075}" destId="{C70BB135-DC1B-4558-A821-538E0F1B23BE}" srcOrd="3" destOrd="0" parTransId="{6A776CE3-9D0E-49CC-A961-34E5F69A0F0A}" sibTransId="{C854EA79-2FB7-4D62-8613-DD1FDAABF26E}"/>
    <dgm:cxn modelId="{ED63B892-B845-4793-89E3-3FFD038D7DB5}" type="presOf" srcId="{7E28AB1A-C1BF-446E-9227-8C0A4CC5A466}" destId="{DE1D9F4F-F4DA-4538-A0A5-440B3F88BAFD}" srcOrd="0" destOrd="0" presId="urn:microsoft.com/office/officeart/2005/8/layout/chevron2"/>
    <dgm:cxn modelId="{6A33A5A1-5106-4229-86EF-2D5EFCA463C5}" srcId="{6EE40A39-56A1-4378-B397-C783D38A9075}" destId="{73171180-36DB-4A45-B25E-DDCB3F9AE390}" srcOrd="2" destOrd="0" parTransId="{1D535B83-64BD-48DE-AAAE-6E100629DFDA}" sibTransId="{90A0DE2B-CDFC-4E35-AE41-4DA1B0591DBE}"/>
    <dgm:cxn modelId="{17619E30-282F-4FCB-A351-B6D511875139}" type="presOf" srcId="{9EFFBD54-537F-414B-9DE7-D24D2B00226D}" destId="{B8EFAC02-B41B-468D-8734-4EF7B1875EA3}" srcOrd="0" destOrd="0" presId="urn:microsoft.com/office/officeart/2005/8/layout/chevron2"/>
    <dgm:cxn modelId="{5F70F025-5E2B-4CEB-A99E-DF9BA010B624}" type="presParOf" srcId="{0CE0FBAF-FBB4-4CE6-BB1A-934A6244765F}" destId="{D1A84E84-EE5F-4519-989D-05BAD305D115}" srcOrd="0" destOrd="0" presId="urn:microsoft.com/office/officeart/2005/8/layout/chevron2"/>
    <dgm:cxn modelId="{933DEE38-545E-47F6-B53D-BC0ADB650BDA}" type="presParOf" srcId="{D1A84E84-EE5F-4519-989D-05BAD305D115}" destId="{DE1D9F4F-F4DA-4538-A0A5-440B3F88BAFD}" srcOrd="0" destOrd="0" presId="urn:microsoft.com/office/officeart/2005/8/layout/chevron2"/>
    <dgm:cxn modelId="{A872B1C3-7D03-42F8-A3C8-A704420386CA}" type="presParOf" srcId="{D1A84E84-EE5F-4519-989D-05BAD305D115}" destId="{C33E68B6-A194-4D93-9B4E-2EE820D52039}" srcOrd="1" destOrd="0" presId="urn:microsoft.com/office/officeart/2005/8/layout/chevron2"/>
    <dgm:cxn modelId="{44CEC3F8-4957-45C9-9CB2-3387A8616C4D}" type="presParOf" srcId="{0CE0FBAF-FBB4-4CE6-BB1A-934A6244765F}" destId="{84713AC7-45AD-422D-9629-F1D0468432BF}" srcOrd="1" destOrd="0" presId="urn:microsoft.com/office/officeart/2005/8/layout/chevron2"/>
    <dgm:cxn modelId="{237C2BD5-89C1-4937-9F9B-B386914F6885}" type="presParOf" srcId="{0CE0FBAF-FBB4-4CE6-BB1A-934A6244765F}" destId="{9D382AEB-8747-41CA-889A-1846E7D9B664}" srcOrd="2" destOrd="0" presId="urn:microsoft.com/office/officeart/2005/8/layout/chevron2"/>
    <dgm:cxn modelId="{FE55885D-DE11-4688-88F2-13B1B67162BB}" type="presParOf" srcId="{9D382AEB-8747-41CA-889A-1846E7D9B664}" destId="{2A8EFF81-7C10-4573-9EAC-E267B1E3DF3D}" srcOrd="0" destOrd="0" presId="urn:microsoft.com/office/officeart/2005/8/layout/chevron2"/>
    <dgm:cxn modelId="{7C0D9050-FADA-47B2-AF0B-D80182F076BB}" type="presParOf" srcId="{9D382AEB-8747-41CA-889A-1846E7D9B664}" destId="{74FADDCF-A3D1-4DC0-B9E5-9D3154836299}" srcOrd="1" destOrd="0" presId="urn:microsoft.com/office/officeart/2005/8/layout/chevron2"/>
    <dgm:cxn modelId="{BF435273-E3EC-4A6D-9056-CF46269E2A3E}" type="presParOf" srcId="{0CE0FBAF-FBB4-4CE6-BB1A-934A6244765F}" destId="{A34BED0B-5E02-4D65-B57C-64C9EB6F8148}" srcOrd="3" destOrd="0" presId="urn:microsoft.com/office/officeart/2005/8/layout/chevron2"/>
    <dgm:cxn modelId="{FF19FCF4-4D3F-4B03-8423-7C42CCE5D370}" type="presParOf" srcId="{0CE0FBAF-FBB4-4CE6-BB1A-934A6244765F}" destId="{2C3F9A21-9052-43F0-A7EE-AC6C56BE4B7A}" srcOrd="4" destOrd="0" presId="urn:microsoft.com/office/officeart/2005/8/layout/chevron2"/>
    <dgm:cxn modelId="{A4C01B8F-6594-4AF7-B13E-0D31D2D65E83}" type="presParOf" srcId="{2C3F9A21-9052-43F0-A7EE-AC6C56BE4B7A}" destId="{4C0363B5-1517-4149-89FC-9847D31D40BE}" srcOrd="0" destOrd="0" presId="urn:microsoft.com/office/officeart/2005/8/layout/chevron2"/>
    <dgm:cxn modelId="{6B351E6B-15CB-4C86-85CE-656F1CA7E24E}" type="presParOf" srcId="{2C3F9A21-9052-43F0-A7EE-AC6C56BE4B7A}" destId="{B8EFAC02-B41B-468D-8734-4EF7B1875EA3}" srcOrd="1" destOrd="0" presId="urn:microsoft.com/office/officeart/2005/8/layout/chevron2"/>
    <dgm:cxn modelId="{565D4FF5-0619-4C0A-8420-945466AA1B1D}" type="presParOf" srcId="{0CE0FBAF-FBB4-4CE6-BB1A-934A6244765F}" destId="{6A54B650-2CF9-4543-A97F-F39B6C7C9AF2}" srcOrd="5" destOrd="0" presId="urn:microsoft.com/office/officeart/2005/8/layout/chevron2"/>
    <dgm:cxn modelId="{CA812059-D2A3-4A1B-B21F-60442186BDE1}" type="presParOf" srcId="{0CE0FBAF-FBB4-4CE6-BB1A-934A6244765F}" destId="{2A68083B-92DF-4F68-B0AB-1FBE605156BF}" srcOrd="6" destOrd="0" presId="urn:microsoft.com/office/officeart/2005/8/layout/chevron2"/>
    <dgm:cxn modelId="{D50AFAB1-2AD8-495A-920A-8B68C3F8C7E3}" type="presParOf" srcId="{2A68083B-92DF-4F68-B0AB-1FBE605156BF}" destId="{6A8CD6BF-D954-4162-BCBB-8B60EE1C21BC}" srcOrd="0" destOrd="0" presId="urn:microsoft.com/office/officeart/2005/8/layout/chevron2"/>
    <dgm:cxn modelId="{98FD30BF-F304-43DA-BA0B-898F80DD6576}" type="presParOf" srcId="{2A68083B-92DF-4F68-B0AB-1FBE605156BF}" destId="{26B4DD85-BC6A-46AA-ACAD-26D834813D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B572C156-E73B-4EEA-83CD-6EC7F2CEC20F}" type="datetimeFigureOut">
              <a:rPr lang="en-US" smtClean="0"/>
              <a:t>3/28/2014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BF572CC7-D0D8-4F1D-B128-B9901AE1588D}" type="slidenum">
              <a:rPr lang="en-US" smtClean="0"/>
              <a:t>‹#›</a:t>
            </a:fld>
            <a:endParaRPr lang="en-US"/>
          </a:p>
        </p:txBody>
      </p:sp>
    </p:spTree>
    <p:extLst>
      <p:ext uri="{BB962C8B-B14F-4D97-AF65-F5344CB8AC3E}">
        <p14:creationId xmlns:p14="http://schemas.microsoft.com/office/powerpoint/2010/main" val="138471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83F7121E-249D-4133-85CD-DEC0CAC6A647}" type="datetimeFigureOut">
              <a:rPr lang="en-US" smtClean="0"/>
              <a:t>3/28/2014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082333B6-F817-44B0-9873-3D1B8BC73C06}" type="slidenum">
              <a:rPr lang="en-US" smtClean="0"/>
              <a:t>‹#›</a:t>
            </a:fld>
            <a:endParaRPr lang="en-US"/>
          </a:p>
        </p:txBody>
      </p:sp>
    </p:spTree>
    <p:extLst>
      <p:ext uri="{BB962C8B-B14F-4D97-AF65-F5344CB8AC3E}">
        <p14:creationId xmlns:p14="http://schemas.microsoft.com/office/powerpoint/2010/main" val="220886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2333B6-F817-44B0-9873-3D1B8BC73C06}" type="slidenum">
              <a:rPr lang="en-US" smtClean="0"/>
              <a:t>3</a:t>
            </a:fld>
            <a:endParaRPr lang="en-US" dirty="0"/>
          </a:p>
        </p:txBody>
      </p:sp>
    </p:spTree>
    <p:extLst>
      <p:ext uri="{BB962C8B-B14F-4D97-AF65-F5344CB8AC3E}">
        <p14:creationId xmlns:p14="http://schemas.microsoft.com/office/powerpoint/2010/main" val="263115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366494-4009-41E2-8E7E-08C3E6438A66}"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495455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5</a:t>
            </a:fld>
            <a:endParaRPr lang="en-US"/>
          </a:p>
        </p:txBody>
      </p:sp>
    </p:spTree>
    <p:extLst>
      <p:ext uri="{BB962C8B-B14F-4D97-AF65-F5344CB8AC3E}">
        <p14:creationId xmlns:p14="http://schemas.microsoft.com/office/powerpoint/2010/main" val="73450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366494-4009-41E2-8E7E-08C3E6438A66}"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9721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34</a:t>
            </a:fld>
            <a:endParaRPr lang="en-US"/>
          </a:p>
        </p:txBody>
      </p:sp>
    </p:spTree>
    <p:extLst>
      <p:ext uri="{BB962C8B-B14F-4D97-AF65-F5344CB8AC3E}">
        <p14:creationId xmlns:p14="http://schemas.microsoft.com/office/powerpoint/2010/main" val="276198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333B6-F817-44B0-9873-3D1B8BC73C06}" type="slidenum">
              <a:rPr lang="en-US" smtClean="0"/>
              <a:t>48</a:t>
            </a:fld>
            <a:endParaRPr lang="en-US"/>
          </a:p>
        </p:txBody>
      </p:sp>
    </p:spTree>
    <p:extLst>
      <p:ext uri="{BB962C8B-B14F-4D97-AF65-F5344CB8AC3E}">
        <p14:creationId xmlns:p14="http://schemas.microsoft.com/office/powerpoint/2010/main" val="1765519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hort">
    <p:spTree>
      <p:nvGrpSpPr>
        <p:cNvPr id="1" name=""/>
        <p:cNvGrpSpPr/>
        <p:nvPr/>
      </p:nvGrpSpPr>
      <p:grpSpPr>
        <a:xfrm>
          <a:off x="0" y="0"/>
          <a:ext cx="0" cy="0"/>
          <a:chOff x="0" y="0"/>
          <a:chExt cx="0" cy="0"/>
        </a:xfrm>
      </p:grpSpPr>
      <p:pic>
        <p:nvPicPr>
          <p:cNvPr id="4" name="Picture 3" descr="NQF_PPT_DC1b-0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478"/>
          </a:xfrm>
          <a:prstGeom prst="rect">
            <a:avLst/>
          </a:prstGeom>
        </p:spPr>
      </p:pic>
      <p:sp>
        <p:nvSpPr>
          <p:cNvPr id="2" name="Title 1"/>
          <p:cNvSpPr>
            <a:spLocks noGrp="1"/>
          </p:cNvSpPr>
          <p:nvPr>
            <p:ph type="ctrTitle"/>
          </p:nvPr>
        </p:nvSpPr>
        <p:spPr>
          <a:xfrm>
            <a:off x="685800" y="2820791"/>
            <a:ext cx="4038600" cy="1214896"/>
          </a:xfrm>
        </p:spPr>
        <p:txBody>
          <a:bodyPr lIns="0">
            <a:noAutofit/>
          </a:bodyPr>
          <a:lstStyle>
            <a:lvl1pPr>
              <a:defRPr sz="2400"/>
            </a:lvl1pPr>
          </a:lstStyle>
          <a:p>
            <a:r>
              <a:rPr lang="en-US" smtClean="0"/>
              <a:t>Click to edit Master title style</a:t>
            </a:r>
            <a:endParaRPr lang="en-US" dirty="0"/>
          </a:p>
        </p:txBody>
      </p:sp>
      <p:sp>
        <p:nvSpPr>
          <p:cNvPr id="8" name="TextBox 7"/>
          <p:cNvSpPr txBox="1"/>
          <p:nvPr userDrawn="1"/>
        </p:nvSpPr>
        <p:spPr>
          <a:xfrm>
            <a:off x="685800" y="5924490"/>
            <a:ext cx="3276600" cy="369332"/>
          </a:xfrm>
          <a:prstGeom prst="rect">
            <a:avLst/>
          </a:prstGeom>
          <a:noFill/>
        </p:spPr>
        <p:txBody>
          <a:bodyPr wrap="square" lIns="0" rtlCol="0">
            <a:spAutoFit/>
          </a:bodyPr>
          <a:lstStyle/>
          <a:p>
            <a:fld id="{EBD37370-631A-4F62-92BC-777C5E72AA1F}" type="datetime4">
              <a:rPr lang="en-US" sz="1800" i="1" smtClean="0">
                <a:solidFill>
                  <a:schemeClr val="bg1"/>
                </a:solidFill>
              </a:rPr>
              <a:t>March 28, 2014</a:t>
            </a:fld>
            <a:endParaRPr lang="en-US" sz="1800" i="1" dirty="0">
              <a:solidFill>
                <a:schemeClr val="bg1"/>
              </a:solidFill>
            </a:endParaRPr>
          </a:p>
        </p:txBody>
      </p:sp>
      <p:sp>
        <p:nvSpPr>
          <p:cNvPr id="5" name="Text Placeholder 2"/>
          <p:cNvSpPr>
            <a:spLocks noGrp="1"/>
          </p:cNvSpPr>
          <p:nvPr>
            <p:ph type="body" idx="10"/>
          </p:nvPr>
        </p:nvSpPr>
        <p:spPr>
          <a:xfrm>
            <a:off x="685800" y="4724400"/>
            <a:ext cx="3886200" cy="1066800"/>
          </a:xfrm>
        </p:spPr>
        <p:txBody>
          <a:bodyPr lIns="0" tIns="0" rIns="0" bIns="0" anchor="b">
            <a:noAutofit/>
          </a:bodyPr>
          <a:lstStyle>
            <a:lvl1pPr marL="0" indent="0">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483355445"/>
      </p:ext>
    </p:extLst>
  </p:cSld>
  <p:clrMapOvr>
    <a:masterClrMapping/>
  </p:clrMapOvr>
  <p:transition spd="slow">
    <p:push dir="u"/>
  </p:transition>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descr="Footer 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 y="6155195"/>
            <a:ext cx="9143391" cy="402309"/>
          </a:xfrm>
          <a:prstGeom prst="rect">
            <a:avLst/>
          </a:prstGeom>
        </p:spPr>
      </p:pic>
      <p:sp>
        <p:nvSpPr>
          <p:cNvPr id="3" name="Picture Placeholder 2"/>
          <p:cNvSpPr>
            <a:spLocks noGrp="1"/>
          </p:cNvSpPr>
          <p:nvPr>
            <p:ph type="pic" idx="1"/>
          </p:nvPr>
        </p:nvSpPr>
        <p:spPr>
          <a:xfrm>
            <a:off x="1792288" y="1523999"/>
            <a:ext cx="5486400" cy="3810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C6898-6007-4132-BD9E-84FB4BADD336}" type="slidenum">
              <a:rPr lang="en-US" smtClean="0"/>
              <a:t>‹#›</a:t>
            </a:fld>
            <a:endParaRPr lang="en-US"/>
          </a:p>
        </p:txBody>
      </p:sp>
      <p:sp>
        <p:nvSpPr>
          <p:cNvPr id="11" name="Title 1"/>
          <p:cNvSpPr>
            <a:spLocks noGrp="1"/>
          </p:cNvSpPr>
          <p:nvPr>
            <p:ph type="title"/>
          </p:nvPr>
        </p:nvSpPr>
        <p:spPr>
          <a:xfrm>
            <a:off x="762000" y="304800"/>
            <a:ext cx="7924800" cy="1143000"/>
          </a:xfrm>
        </p:spPr>
        <p:txBody>
          <a:bodyPr>
            <a:noAutofit/>
          </a:bodyPr>
          <a:lstStyle/>
          <a:p>
            <a:r>
              <a:rPr lang="en-US" smtClean="0"/>
              <a:t>Click to edit Master title style</a:t>
            </a:r>
            <a:endParaRPr lang="en-US" dirty="0"/>
          </a:p>
        </p:txBody>
      </p:sp>
    </p:spTree>
    <p:extLst>
      <p:ext uri="{BB962C8B-B14F-4D97-AF65-F5344CB8AC3E}">
        <p14:creationId xmlns:p14="http://schemas.microsoft.com/office/powerpoint/2010/main" val="353332118"/>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Long">
    <p:spTree>
      <p:nvGrpSpPr>
        <p:cNvPr id="1" name=""/>
        <p:cNvGrpSpPr/>
        <p:nvPr/>
      </p:nvGrpSpPr>
      <p:grpSpPr>
        <a:xfrm>
          <a:off x="0" y="0"/>
          <a:ext cx="0" cy="0"/>
          <a:chOff x="0" y="0"/>
          <a:chExt cx="0" cy="0"/>
        </a:xfrm>
      </p:grpSpPr>
      <p:pic>
        <p:nvPicPr>
          <p:cNvPr id="4" name="Picture 3" descr="NQF_PPT_DC1b-0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478"/>
          </a:xfrm>
          <a:prstGeom prst="rect">
            <a:avLst/>
          </a:prstGeom>
        </p:spPr>
      </p:pic>
      <p:sp>
        <p:nvSpPr>
          <p:cNvPr id="2" name="Title 1"/>
          <p:cNvSpPr>
            <a:spLocks noGrp="1"/>
          </p:cNvSpPr>
          <p:nvPr>
            <p:ph type="ctrTitle"/>
          </p:nvPr>
        </p:nvSpPr>
        <p:spPr>
          <a:xfrm>
            <a:off x="685800" y="1066800"/>
            <a:ext cx="4038600" cy="2286000"/>
          </a:xfrm>
        </p:spPr>
        <p:txBody>
          <a:bodyPr lIns="0" tIns="0" rIns="0" bIns="0" anchor="b" anchorCtr="0">
            <a:noAutofit/>
          </a:bodyPr>
          <a:lstStyle>
            <a:lvl1pPr>
              <a:defRPr sz="2400"/>
            </a:lvl1pPr>
          </a:lstStyle>
          <a:p>
            <a:r>
              <a:rPr lang="en-US" smtClean="0"/>
              <a:t>Click to edit Master title style</a:t>
            </a:r>
            <a:endParaRPr lang="en-US" dirty="0"/>
          </a:p>
        </p:txBody>
      </p:sp>
      <p:sp>
        <p:nvSpPr>
          <p:cNvPr id="6" name="Text Placeholder 2"/>
          <p:cNvSpPr>
            <a:spLocks noGrp="1"/>
          </p:cNvSpPr>
          <p:nvPr>
            <p:ph type="body" idx="10"/>
          </p:nvPr>
        </p:nvSpPr>
        <p:spPr>
          <a:xfrm>
            <a:off x="685800" y="4724400"/>
            <a:ext cx="3886200" cy="1066800"/>
          </a:xfrm>
        </p:spPr>
        <p:txBody>
          <a:bodyPr lIns="0" tIns="0" rIns="0" bIns="0" anchor="b">
            <a:noAutofit/>
          </a:bodyPr>
          <a:lstStyle>
            <a:lvl1pPr marL="0" indent="0">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478709301"/>
      </p:ext>
    </p:extLst>
  </p:cSld>
  <p:clrMapOvr>
    <a:masterClrMapping/>
  </p:clrMapOvr>
  <p:transition spd="slow">
    <p:push dir="u"/>
  </p:transition>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a:noFill/>
        </p:spPr>
        <p:txBody>
          <a:bodyPr>
            <a:noAutofit/>
          </a:bodyPr>
          <a:lstStyle>
            <a:lvl1pPr>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7" name="Content Placeholder 6"/>
          <p:cNvSpPr>
            <a:spLocks noGrp="1"/>
          </p:cNvSpPr>
          <p:nvPr>
            <p:ph sz="quarter" idx="14"/>
          </p:nvPr>
        </p:nvSpPr>
        <p:spPr>
          <a:xfrm>
            <a:off x="762000" y="1600200"/>
            <a:ext cx="7924800" cy="449580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0703325"/>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ontent_Subtitle">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a:noFill/>
        </p:spPr>
        <p:txBody>
          <a:bodyPr>
            <a:noAutofit/>
          </a:bodyPr>
          <a:lstStyle>
            <a:lvl1pPr>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CC6898-6007-4132-BD9E-84FB4BADD336}" type="slidenum">
              <a:rPr lang="en-US" smtClean="0"/>
              <a:t>‹#›</a:t>
            </a:fld>
            <a:endParaRPr lang="en-US" dirty="0"/>
          </a:p>
        </p:txBody>
      </p:sp>
      <p:sp>
        <p:nvSpPr>
          <p:cNvPr id="11" name="Text Placeholder 10"/>
          <p:cNvSpPr>
            <a:spLocks noGrp="1"/>
          </p:cNvSpPr>
          <p:nvPr>
            <p:ph type="body" sz="quarter" idx="13"/>
          </p:nvPr>
        </p:nvSpPr>
        <p:spPr>
          <a:xfrm>
            <a:off x="762000" y="1600200"/>
            <a:ext cx="7924800" cy="381000"/>
          </a:xfrm>
        </p:spPr>
        <p:txBody>
          <a:bodyPr>
            <a:noAutofit/>
          </a:bodyPr>
          <a:lstStyle>
            <a:lvl1pPr marL="0" indent="0">
              <a:buNone/>
              <a:defRPr b="1"/>
            </a:lvl1pPr>
            <a:lvl4pPr marL="1097280" indent="0">
              <a:buNone/>
              <a:defRPr/>
            </a:lvl4pPr>
          </a:lstStyle>
          <a:p>
            <a:pPr lvl="0"/>
            <a:r>
              <a:rPr lang="en-US" smtClean="0"/>
              <a:t>Click to edit Master text styles</a:t>
            </a:r>
          </a:p>
        </p:txBody>
      </p:sp>
      <p:sp>
        <p:nvSpPr>
          <p:cNvPr id="4" name="Content Placeholder 3"/>
          <p:cNvSpPr>
            <a:spLocks noGrp="1"/>
          </p:cNvSpPr>
          <p:nvPr>
            <p:ph sz="quarter" idx="14"/>
          </p:nvPr>
        </p:nvSpPr>
        <p:spPr>
          <a:xfrm>
            <a:off x="762000" y="1981200"/>
            <a:ext cx="7924800" cy="411480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8094698"/>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600200"/>
            <a:ext cx="3733800" cy="4525963"/>
          </a:xfrm>
        </p:spPr>
        <p:txBody>
          <a:bodyPr>
            <a:no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62000" y="304800"/>
            <a:ext cx="7924800" cy="1143000"/>
          </a:xfrm>
        </p:spPr>
        <p:txBody>
          <a:bodyPr>
            <a:noAutofit/>
          </a:bodyPr>
          <a:lstStyle/>
          <a:p>
            <a:r>
              <a:rPr lang="en-US"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C6898-6007-4132-BD9E-84FB4BADD336}" type="slidenum">
              <a:rPr lang="en-US" smtClean="0"/>
              <a:t>‹#›</a:t>
            </a:fld>
            <a:endParaRPr lang="en-US"/>
          </a:p>
        </p:txBody>
      </p:sp>
    </p:spTree>
    <p:extLst>
      <p:ext uri="{BB962C8B-B14F-4D97-AF65-F5344CB8AC3E}">
        <p14:creationId xmlns:p14="http://schemas.microsoft.com/office/powerpoint/2010/main" val="1233313056"/>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62000" y="1600199"/>
            <a:ext cx="3810304" cy="574675"/>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0" y="2209800"/>
            <a:ext cx="3810304" cy="3916362"/>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1" y="1600199"/>
            <a:ext cx="3886200" cy="574675"/>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1" y="2209800"/>
            <a:ext cx="3886200" cy="3916362"/>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CC6898-6007-4132-BD9E-84FB4BADD336}" type="slidenum">
              <a:rPr lang="en-US" smtClean="0"/>
              <a:t>‹#›</a:t>
            </a:fld>
            <a:endParaRPr lang="en-US"/>
          </a:p>
        </p:txBody>
      </p:sp>
    </p:spTree>
    <p:extLst>
      <p:ext uri="{BB962C8B-B14F-4D97-AF65-F5344CB8AC3E}">
        <p14:creationId xmlns:p14="http://schemas.microsoft.com/office/powerpoint/2010/main" val="2683779831"/>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p:spPr>
        <p:txBody>
          <a:bodyPr>
            <a:noAutofit/>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CC6898-6007-4132-BD9E-84FB4BADD336}" type="slidenum">
              <a:rPr lang="en-US" smtClean="0"/>
              <a:t>‹#›</a:t>
            </a:fld>
            <a:endParaRPr lang="en-US"/>
          </a:p>
        </p:txBody>
      </p:sp>
    </p:spTree>
    <p:extLst>
      <p:ext uri="{BB962C8B-B14F-4D97-AF65-F5344CB8AC3E}">
        <p14:creationId xmlns:p14="http://schemas.microsoft.com/office/powerpoint/2010/main" val="4067157312"/>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Picture">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1143000"/>
          </a:xfrm>
        </p:spPr>
        <p:txBody>
          <a:bodyPr>
            <a:noAutofit/>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CC6898-6007-4132-BD9E-84FB4BADD336}" type="slidenum">
              <a:rPr lang="en-US" smtClean="0"/>
              <a:t>‹#›</a:t>
            </a:fld>
            <a:endParaRPr lang="en-US"/>
          </a:p>
        </p:txBody>
      </p:sp>
      <p:sp>
        <p:nvSpPr>
          <p:cNvPr id="7" name="Picture Placeholder 6"/>
          <p:cNvSpPr>
            <a:spLocks noGrp="1" noChangeAspect="1"/>
          </p:cNvSpPr>
          <p:nvPr>
            <p:ph type="pic" sz="quarter" idx="13"/>
          </p:nvPr>
        </p:nvSpPr>
        <p:spPr>
          <a:xfrm>
            <a:off x="762000" y="1600200"/>
            <a:ext cx="7924800" cy="4495800"/>
          </a:xfrm>
        </p:spPr>
        <p:txBody>
          <a:bodyPr>
            <a:noAutofit/>
          </a:bodyPr>
          <a:lstStyle/>
          <a:p>
            <a:r>
              <a:rPr lang="en-US" smtClean="0"/>
              <a:t>Click icon to add picture</a:t>
            </a:r>
            <a:endParaRPr lang="en-US"/>
          </a:p>
        </p:txBody>
      </p:sp>
    </p:spTree>
    <p:extLst>
      <p:ext uri="{BB962C8B-B14F-4D97-AF65-F5344CB8AC3E}">
        <p14:creationId xmlns:p14="http://schemas.microsoft.com/office/powerpoint/2010/main" val="171163055"/>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a:t>
            </a:fld>
            <a:endParaRPr lang="en-US"/>
          </a:p>
        </p:txBody>
      </p:sp>
    </p:spTree>
    <p:extLst>
      <p:ext uri="{BB962C8B-B14F-4D97-AF65-F5344CB8AC3E}">
        <p14:creationId xmlns:p14="http://schemas.microsoft.com/office/powerpoint/2010/main" val="2449466469"/>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ooter 4.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9" y="6155195"/>
            <a:ext cx="9143391" cy="402309"/>
          </a:xfrm>
          <a:prstGeom prst="rect">
            <a:avLst/>
          </a:prstGeom>
        </p:spPr>
      </p:pic>
      <p:pic>
        <p:nvPicPr>
          <p:cNvPr id="7" name="Picture 6" descr="Header 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9" y="0"/>
            <a:ext cx="9143391" cy="1487325"/>
          </a:xfrm>
          <a:prstGeom prst="rect">
            <a:avLst/>
          </a:prstGeom>
        </p:spPr>
      </p:pic>
      <p:sp>
        <p:nvSpPr>
          <p:cNvPr id="2" name="Title Placeholder 1"/>
          <p:cNvSpPr>
            <a:spLocks noGrp="1"/>
          </p:cNvSpPr>
          <p:nvPr>
            <p:ph type="title"/>
          </p:nvPr>
        </p:nvSpPr>
        <p:spPr>
          <a:xfrm>
            <a:off x="762000" y="304800"/>
            <a:ext cx="79248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79248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nchorCtr="0"/>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t" anchorCtr="0"/>
          <a:lstStyle>
            <a:lvl1pPr algn="r">
              <a:defRPr sz="900">
                <a:solidFill>
                  <a:schemeClr val="tx1">
                    <a:tint val="75000"/>
                  </a:schemeClr>
                </a:solidFill>
              </a:defRPr>
            </a:lvl1pPr>
          </a:lstStyle>
          <a:p>
            <a:fld id="{5CCC6898-6007-4132-BD9E-84FB4BADD336}" type="slidenum">
              <a:rPr lang="en-US" smtClean="0"/>
              <a:pPr/>
              <a:t>‹#›</a:t>
            </a:fld>
            <a:endParaRPr lang="en-US" dirty="0"/>
          </a:p>
        </p:txBody>
      </p:sp>
    </p:spTree>
    <p:extLst>
      <p:ext uri="{BB962C8B-B14F-4D97-AF65-F5344CB8AC3E}">
        <p14:creationId xmlns:p14="http://schemas.microsoft.com/office/powerpoint/2010/main" val="11149227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2" r:id="rId5"/>
    <p:sldLayoutId id="2147483653" r:id="rId6"/>
    <p:sldLayoutId id="2147483654" r:id="rId7"/>
    <p:sldLayoutId id="2147483659" r:id="rId8"/>
    <p:sldLayoutId id="2147483655" r:id="rId9"/>
    <p:sldLayoutId id="2147483657" r:id="rId10"/>
  </p:sldLayoutIdLst>
  <p:transition spd="slow">
    <p:push dir="u"/>
  </p:transition>
  <p:timing>
    <p:tnLst>
      <p:par>
        <p:cTn id="1" dur="indefinite" restart="never" nodeType="tmRoot"/>
      </p:par>
    </p:tnLst>
  </p:timing>
  <p:hf hdr="0"/>
  <p:txStyles>
    <p:titleStyle>
      <a:lvl1pPr algn="l" defTabSz="914400" rtl="0" eaLnBrk="1" latinLnBrk="0" hangingPunct="1">
        <a:spcBef>
          <a:spcPct val="0"/>
        </a:spcBef>
        <a:buNone/>
        <a:defRPr sz="2800" kern="1200">
          <a:solidFill>
            <a:schemeClr val="bg2"/>
          </a:solidFill>
          <a:latin typeface="+mj-lt"/>
          <a:ea typeface="+mj-ea"/>
          <a:cs typeface="+mj-cs"/>
        </a:defRPr>
      </a:lvl1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solidFill>
          <a:latin typeface="+mn-lt"/>
          <a:ea typeface="+mn-ea"/>
          <a:cs typeface="+mn-cs"/>
        </a:defRPr>
      </a:lvl1pPr>
      <a:lvl2pPr marL="731520" indent="-365760" algn="l" defTabSz="914400" rtl="0" eaLnBrk="1" latinLnBrk="0" hangingPunct="1">
        <a:spcBef>
          <a:spcPct val="20000"/>
        </a:spcBef>
        <a:buClr>
          <a:schemeClr val="accent1"/>
        </a:buClr>
        <a:buSzPct val="140000"/>
        <a:buFont typeface="Calibri" pitchFamily="34" charset="0"/>
        <a:buChar char="▫"/>
        <a:defRPr sz="2400" kern="1200">
          <a:solidFill>
            <a:schemeClr val="tx1"/>
          </a:solidFill>
          <a:latin typeface="+mn-lt"/>
          <a:ea typeface="+mn-ea"/>
          <a:cs typeface="+mn-cs"/>
        </a:defRPr>
      </a:lvl2pPr>
      <a:lvl3pPr marL="1097280" indent="-365760" algn="l" defTabSz="914400" rtl="0" eaLnBrk="1" latinLnBrk="0" hangingPunct="1">
        <a:spcBef>
          <a:spcPct val="20000"/>
        </a:spcBef>
        <a:buClr>
          <a:schemeClr val="accent1"/>
        </a:buClr>
        <a:buFont typeface="Calibri" pitchFamily="34" charset="0"/>
        <a:buChar char="»"/>
        <a:defRPr sz="1800" kern="1200">
          <a:solidFill>
            <a:schemeClr val="tx1"/>
          </a:solidFill>
          <a:latin typeface="+mn-lt"/>
          <a:ea typeface="+mn-ea"/>
          <a:cs typeface="+mn-cs"/>
        </a:defRPr>
      </a:lvl3pPr>
      <a:lvl4pPr marL="1463040" indent="-365760" algn="l" defTabSz="914400" rtl="0" eaLnBrk="1" latinLnBrk="0" hangingPunct="1">
        <a:spcBef>
          <a:spcPct val="20000"/>
        </a:spcBef>
        <a:buClr>
          <a:schemeClr val="accent1"/>
        </a:buClr>
        <a:buFont typeface="Arial" pitchFamily="34" charset="0"/>
        <a:buChar char="•"/>
        <a:defRPr sz="1800" i="1" kern="1200">
          <a:solidFill>
            <a:schemeClr val="tx1"/>
          </a:solidFill>
          <a:latin typeface="+mn-lt"/>
          <a:ea typeface="+mn-ea"/>
          <a:cs typeface="+mn-cs"/>
        </a:defRPr>
      </a:lvl4pPr>
      <a:lvl5pPr marL="1828800" indent="-365760" algn="l" defTabSz="914400" rtl="0" eaLnBrk="1" latinLnBrk="0" hangingPunct="1">
        <a:spcBef>
          <a:spcPct val="20000"/>
        </a:spcBef>
        <a:buClr>
          <a:schemeClr val="accent1"/>
        </a:buClr>
        <a:buFont typeface="Arial" pitchFamily="34" charset="0"/>
        <a:buChar char="-"/>
        <a:defRPr sz="16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mailto:rwinkler@qualityforum.org" TargetMode="External"/><Relationship Id="rId2" Type="http://schemas.openxmlformats.org/officeDocument/2006/relationships/hyperlink" Target="http://www.qualityforum.org/projects/prioritizing_measures/adult_immunization/" TargetMode="External"/><Relationship Id="rId1" Type="http://schemas.openxmlformats.org/officeDocument/2006/relationships/slideLayout" Target="../slideLayouts/slideLayout7.xml"/><Relationship Id="rId4" Type="http://schemas.openxmlformats.org/officeDocument/2006/relationships/hyperlink" Target="mailto:jfeldman@qualityforum.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304800" y="1143000"/>
            <a:ext cx="4419600" cy="2514600"/>
          </a:xfrm>
        </p:spPr>
        <p:txBody>
          <a:bodyPr/>
          <a:lstStyle/>
          <a:p>
            <a:pPr>
              <a:spcAft>
                <a:spcPts val="1800"/>
              </a:spcAft>
            </a:pPr>
            <a:r>
              <a:rPr lang="en-US" sz="2800" dirty="0"/>
              <a:t>Priority Setting for Health Care Performance Measurement</a:t>
            </a:r>
            <a:r>
              <a:rPr lang="en-US" sz="2800" dirty="0" smtClean="0"/>
              <a:t>:</a:t>
            </a:r>
            <a:r>
              <a:rPr lang="en-US" sz="2800" dirty="0"/>
              <a:t/>
            </a:r>
            <a:br>
              <a:rPr lang="en-US" sz="2800" dirty="0"/>
            </a:br>
            <a:r>
              <a:rPr lang="en-US" sz="2800" dirty="0"/>
              <a:t>Addressing Performance Measure Gaps in Priority </a:t>
            </a:r>
            <a:r>
              <a:rPr lang="en-US" sz="2800" dirty="0" smtClean="0"/>
              <a:t>Areas</a:t>
            </a:r>
            <a:endParaRPr lang="en-US" sz="2800" dirty="0"/>
          </a:p>
        </p:txBody>
      </p:sp>
      <p:sp>
        <p:nvSpPr>
          <p:cNvPr id="6" name="Text Placeholder 5"/>
          <p:cNvSpPr>
            <a:spLocks noGrp="1"/>
          </p:cNvSpPr>
          <p:nvPr>
            <p:ph type="body" idx="10"/>
          </p:nvPr>
        </p:nvSpPr>
        <p:spPr bwMode="white">
          <a:xfrm>
            <a:off x="304800" y="4724400"/>
            <a:ext cx="3886200" cy="1066800"/>
          </a:xfrm>
        </p:spPr>
        <p:txBody>
          <a:bodyPr/>
          <a:lstStyle/>
          <a:p>
            <a:r>
              <a:rPr lang="en-US" sz="2400" dirty="0" smtClean="0"/>
              <a:t>Adult Immunization Committee In-Person Meeting</a:t>
            </a:r>
          </a:p>
          <a:p>
            <a:endParaRPr lang="en-US" dirty="0" smtClean="0"/>
          </a:p>
          <a:p>
            <a:r>
              <a:rPr lang="en-US" dirty="0" smtClean="0"/>
              <a:t>March 31-April 1, 2014</a:t>
            </a:r>
            <a:endParaRPr lang="en-US" dirty="0"/>
          </a:p>
        </p:txBody>
      </p:sp>
    </p:spTree>
    <p:extLst>
      <p:ext uri="{BB962C8B-B14F-4D97-AF65-F5344CB8AC3E}">
        <p14:creationId xmlns:p14="http://schemas.microsoft.com/office/powerpoint/2010/main" val="3539794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1143000"/>
          </a:xfrm>
        </p:spPr>
        <p:txBody>
          <a:bodyPr/>
          <a:lstStyle/>
          <a:p>
            <a:r>
              <a:rPr lang="en-US" dirty="0" smtClean="0"/>
              <a:t>Key Informant Interviews</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10</a:t>
            </a:fld>
            <a:endParaRPr lang="en-US" dirty="0"/>
          </a:p>
        </p:txBody>
      </p:sp>
      <p:sp>
        <p:nvSpPr>
          <p:cNvPr id="6" name="Content Placeholder 5"/>
          <p:cNvSpPr>
            <a:spLocks noGrp="1"/>
          </p:cNvSpPr>
          <p:nvPr>
            <p:ph sz="quarter" idx="14"/>
          </p:nvPr>
        </p:nvSpPr>
        <p:spPr>
          <a:xfrm>
            <a:off x="762000" y="1676400"/>
            <a:ext cx="8382000" cy="4114800"/>
          </a:xfrm>
        </p:spPr>
        <p:txBody>
          <a:bodyPr/>
          <a:lstStyle/>
          <a:p>
            <a:r>
              <a:rPr lang="en-US" sz="2000" dirty="0"/>
              <a:t>Andrew Baskin, America’s Health Insurance Plans (AHIP)	</a:t>
            </a:r>
          </a:p>
          <a:p>
            <a:r>
              <a:rPr lang="en-US" sz="2000" dirty="0"/>
              <a:t>Lee Partridge, National Partnership for Women and </a:t>
            </a:r>
            <a:r>
              <a:rPr lang="en-US" sz="2000" dirty="0" smtClean="0"/>
              <a:t>Families</a:t>
            </a:r>
            <a:endParaRPr lang="en-US" sz="2000" dirty="0"/>
          </a:p>
          <a:p>
            <a:r>
              <a:rPr lang="en-US" sz="2000" dirty="0" err="1"/>
              <a:t>Sepheen</a:t>
            </a:r>
            <a:r>
              <a:rPr lang="en-US" sz="2000" dirty="0"/>
              <a:t> Byron, National Committee for Quality Assurance (NCQA)	</a:t>
            </a:r>
          </a:p>
          <a:p>
            <a:r>
              <a:rPr lang="en-US" sz="2000" dirty="0" err="1"/>
              <a:t>Senka</a:t>
            </a:r>
            <a:r>
              <a:rPr lang="en-US" sz="2000" dirty="0"/>
              <a:t> </a:t>
            </a:r>
            <a:r>
              <a:rPr lang="en-US" sz="2000" dirty="0" err="1"/>
              <a:t>Hadzic</a:t>
            </a:r>
            <a:r>
              <a:rPr lang="en-US" sz="2000" dirty="0"/>
              <a:t>, Institute for Clinical Systems Improvement (ICSI</a:t>
            </a:r>
            <a:r>
              <a:rPr lang="en-US" sz="2000" dirty="0" smtClean="0"/>
              <a:t>)</a:t>
            </a:r>
            <a:endParaRPr lang="en-US" sz="2000" dirty="0"/>
          </a:p>
          <a:p>
            <a:r>
              <a:rPr lang="en-US" sz="2000" dirty="0"/>
              <a:t>Amy Groom, Indian Health Services (IHS)	</a:t>
            </a:r>
          </a:p>
          <a:p>
            <a:r>
              <a:rPr lang="en-US" sz="2000" dirty="0"/>
              <a:t>Troy </a:t>
            </a:r>
            <a:r>
              <a:rPr lang="en-US" sz="2000" dirty="0" err="1"/>
              <a:t>Knighton</a:t>
            </a:r>
            <a:r>
              <a:rPr lang="en-US" sz="2000" dirty="0"/>
              <a:t> et al, Veterans Administration (VA)	</a:t>
            </a:r>
          </a:p>
          <a:p>
            <a:r>
              <a:rPr lang="en-US" sz="2000" dirty="0"/>
              <a:t>Gary Urquhart, Centers for Disease Control &amp; Prevention (CDC</a:t>
            </a:r>
            <a:r>
              <a:rPr lang="en-US" sz="2000" dirty="0" smtClean="0"/>
              <a:t>)</a:t>
            </a:r>
            <a:endParaRPr lang="en-US" sz="2000" dirty="0"/>
          </a:p>
          <a:p>
            <a:r>
              <a:rPr lang="en-US" sz="2000" dirty="0"/>
              <a:t>Jim Daniels et al, HHS Office of the National Coordinator for Health Information Technology (ONC)	</a:t>
            </a:r>
          </a:p>
          <a:p>
            <a:r>
              <a:rPr lang="en-US" sz="2000" dirty="0"/>
              <a:t>Howard </a:t>
            </a:r>
            <a:r>
              <a:rPr lang="en-US" sz="2000" dirty="0" err="1"/>
              <a:t>Bregman</a:t>
            </a:r>
            <a:r>
              <a:rPr lang="en-US" sz="2000" dirty="0"/>
              <a:t>, EPIC	</a:t>
            </a:r>
          </a:p>
          <a:p>
            <a:r>
              <a:rPr lang="en-US" sz="2000" dirty="0"/>
              <a:t>Karen Nielsen et al, Siemens Medical Solutions	</a:t>
            </a:r>
          </a:p>
          <a:p>
            <a:endParaRPr lang="en-US" dirty="0"/>
          </a:p>
        </p:txBody>
      </p:sp>
    </p:spTree>
    <p:extLst>
      <p:ext uri="{BB962C8B-B14F-4D97-AF65-F5344CB8AC3E}">
        <p14:creationId xmlns:p14="http://schemas.microsoft.com/office/powerpoint/2010/main" val="425928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2000" y="533400"/>
            <a:ext cx="7924800" cy="1143000"/>
          </a:xfrm>
        </p:spPr>
        <p:txBody>
          <a:bodyPr/>
          <a:lstStyle/>
          <a:p>
            <a:r>
              <a:rPr lang="en-US" dirty="0" smtClean="0"/>
              <a:t>Overview of Project Timeline</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11</a:t>
            </a:fld>
            <a:endParaRPr lang="en-US"/>
          </a:p>
        </p:txBody>
      </p:sp>
      <p:graphicFrame>
        <p:nvGraphicFramePr>
          <p:cNvPr id="5" name="Diagram 4"/>
          <p:cNvGraphicFramePr/>
          <p:nvPr>
            <p:extLst>
              <p:ext uri="{D42A27DB-BD31-4B8C-83A1-F6EECF244321}">
                <p14:modId xmlns:p14="http://schemas.microsoft.com/office/powerpoint/2010/main" val="3719275089"/>
              </p:ext>
            </p:extLst>
          </p:nvPr>
        </p:nvGraphicFramePr>
        <p:xfrm>
          <a:off x="304800" y="1600200"/>
          <a:ext cx="8610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116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8200" y="304800"/>
            <a:ext cx="8382000" cy="1143000"/>
          </a:xfrm>
        </p:spPr>
        <p:txBody>
          <a:bodyPr>
            <a:normAutofit/>
          </a:bodyPr>
          <a:lstStyle/>
          <a:p>
            <a:r>
              <a:rPr lang="en-US" dirty="0" smtClean="0"/>
              <a:t>Adult Immunization</a:t>
            </a:r>
            <a:r>
              <a:rPr lang="en-US" dirty="0" smtClean="0">
                <a:solidFill>
                  <a:srgbClr val="FF0000"/>
                </a:solidFill>
              </a:rPr>
              <a:t/>
            </a:r>
            <a:br>
              <a:rPr lang="en-US" dirty="0" smtClean="0">
                <a:solidFill>
                  <a:srgbClr val="FF0000"/>
                </a:solidFill>
              </a:rPr>
            </a:br>
            <a:r>
              <a:rPr lang="en-US" dirty="0" smtClean="0"/>
              <a:t>In-Person Meeting Objectives </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C9DEDF8C-E988-46C1-AC5F-DC0830487F2B}" type="slidenum">
              <a:rPr lang="en-US" altLang="en-US" smtClean="0">
                <a:solidFill>
                  <a:srgbClr val="415462">
                    <a:tint val="75000"/>
                  </a:srgbClr>
                </a:solidFill>
              </a:rPr>
              <a:pPr>
                <a:defRPr/>
              </a:pPr>
              <a:t>12</a:t>
            </a:fld>
            <a:endParaRPr lang="en-US" altLang="en-US" dirty="0">
              <a:solidFill>
                <a:srgbClr val="415462">
                  <a:tint val="75000"/>
                </a:srgbClr>
              </a:solidFill>
            </a:endParaRPr>
          </a:p>
        </p:txBody>
      </p:sp>
      <p:sp>
        <p:nvSpPr>
          <p:cNvPr id="3" name="Content Placeholder 2"/>
          <p:cNvSpPr>
            <a:spLocks noGrp="1"/>
          </p:cNvSpPr>
          <p:nvPr>
            <p:ph idx="4294967295"/>
          </p:nvPr>
        </p:nvSpPr>
        <p:spPr bwMode="hidden">
          <a:xfrm>
            <a:off x="762000" y="1981200"/>
            <a:ext cx="8077200" cy="4038600"/>
          </a:xfrm>
          <a:solidFill>
            <a:schemeClr val="bg1"/>
          </a:solidFill>
        </p:spPr>
        <p:txBody>
          <a:bodyPr>
            <a:normAutofit/>
          </a:bodyPr>
          <a:lstStyle/>
          <a:p>
            <a:pPr lvl="0">
              <a:spcBef>
                <a:spcPts val="2400"/>
              </a:spcBef>
            </a:pPr>
            <a:r>
              <a:rPr lang="en-US" dirty="0" smtClean="0"/>
              <a:t>Prioritize measurement gaps for adult immunization using the conceptual model </a:t>
            </a:r>
            <a:endParaRPr lang="en-US" dirty="0"/>
          </a:p>
          <a:p>
            <a:pPr lvl="0">
              <a:spcBef>
                <a:spcPts val="2400"/>
              </a:spcBef>
            </a:pPr>
            <a:r>
              <a:rPr lang="en-US" dirty="0" smtClean="0"/>
              <a:t>Identify key leverage points and other measurement considerations for adult immunization performance measurement </a:t>
            </a:r>
          </a:p>
          <a:p>
            <a:pPr lvl="0">
              <a:spcBef>
                <a:spcPts val="2400"/>
              </a:spcBef>
            </a:pPr>
            <a:r>
              <a:rPr lang="en-US" dirty="0" smtClean="0"/>
              <a:t>Recommend measure and measure concept development for the short- </a:t>
            </a:r>
            <a:r>
              <a:rPr lang="en-US" smtClean="0"/>
              <a:t>and long-term </a:t>
            </a:r>
            <a:endParaRPr lang="en-US" dirty="0"/>
          </a:p>
        </p:txBody>
      </p:sp>
    </p:spTree>
    <p:extLst>
      <p:ext uri="{BB962C8B-B14F-4D97-AF65-F5344CB8AC3E}">
        <p14:creationId xmlns:p14="http://schemas.microsoft.com/office/powerpoint/2010/main" val="3515319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13</a:t>
            </a:fld>
            <a:endParaRPr lang="en-US"/>
          </a:p>
        </p:txBody>
      </p:sp>
      <p:sp>
        <p:nvSpPr>
          <p:cNvPr id="6" name="Content Placeholder 5"/>
          <p:cNvSpPr>
            <a:spLocks noGrp="1"/>
          </p:cNvSpPr>
          <p:nvPr>
            <p:ph sz="quarter" idx="14"/>
          </p:nvPr>
        </p:nvSpPr>
        <p:spPr>
          <a:xfrm>
            <a:off x="533400" y="12192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Current Use of Measurement for </a:t>
            </a:r>
          </a:p>
          <a:p>
            <a:pPr marL="0" indent="0" algn="ctr">
              <a:buNone/>
            </a:pPr>
            <a:r>
              <a:rPr lang="en-US" sz="4000" dirty="0" smtClean="0"/>
              <a:t>Adult Immunization </a:t>
            </a:r>
            <a:endParaRPr lang="en-US" sz="4000" dirty="0"/>
          </a:p>
        </p:txBody>
      </p:sp>
    </p:spTree>
    <p:extLst>
      <p:ext uri="{BB962C8B-B14F-4D97-AF65-F5344CB8AC3E}">
        <p14:creationId xmlns:p14="http://schemas.microsoft.com/office/powerpoint/2010/main" val="3797880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62F3A0C0-E517-4F76-8F83-92069B84F286}" type="slidenum">
              <a:rPr lang="en-US">
                <a:solidFill>
                  <a:srgbClr val="000000"/>
                </a:solidFill>
              </a:rPr>
              <a:pPr>
                <a:defRPr/>
              </a:pPr>
              <a:t>14</a:t>
            </a:fld>
            <a:endParaRPr lang="en-US" dirty="0">
              <a:solidFill>
                <a:srgbClr val="000000"/>
              </a:solidFill>
            </a:endParaRPr>
          </a:p>
        </p:txBody>
      </p:sp>
      <p:sp>
        <p:nvSpPr>
          <p:cNvPr id="215042" name="Rectangle 2"/>
          <p:cNvSpPr>
            <a:spLocks noGrp="1" noChangeArrowheads="1"/>
          </p:cNvSpPr>
          <p:nvPr>
            <p:ph sz="quarter" idx="14"/>
          </p:nvPr>
        </p:nvSpPr>
        <p:spPr/>
        <p:txBody>
          <a:bodyPr/>
          <a:lstStyle/>
          <a:p>
            <a:pPr algn="ctr">
              <a:buFontTx/>
              <a:buNone/>
            </a:pPr>
            <a:r>
              <a:rPr lang="en-US" sz="2800" b="1" dirty="0">
                <a:latin typeface="Book Antiqua" pitchFamily="18" charset="0"/>
              </a:rPr>
              <a:t>		</a:t>
            </a:r>
            <a:r>
              <a:rPr lang="en-US" dirty="0" smtClean="0">
                <a:latin typeface="Trebuchet MS" pitchFamily="34" charset="0"/>
              </a:rPr>
              <a:t>Not </a:t>
            </a:r>
            <a:r>
              <a:rPr lang="en-US" dirty="0">
                <a:latin typeface="Trebuchet MS" pitchFamily="34" charset="0"/>
              </a:rPr>
              <a:t>everything that counts can be counted, and not everything that can be counted </a:t>
            </a:r>
            <a:r>
              <a:rPr lang="en-US" dirty="0" smtClean="0">
                <a:latin typeface="Trebuchet MS" pitchFamily="34" charset="0"/>
              </a:rPr>
              <a:t>counts</a:t>
            </a:r>
            <a:r>
              <a:rPr lang="en-US" sz="800" dirty="0" smtClean="0">
                <a:latin typeface="Trebuchet MS" pitchFamily="34" charset="0"/>
              </a:rPr>
              <a:t> </a:t>
            </a:r>
            <a:endParaRPr lang="en-US" sz="800" dirty="0">
              <a:latin typeface="Trebuchet MS" pitchFamily="34" charset="0"/>
            </a:endParaRPr>
          </a:p>
          <a:p>
            <a:pPr algn="ctr">
              <a:buFontTx/>
              <a:buNone/>
            </a:pPr>
            <a:r>
              <a:rPr lang="en-US" sz="800" dirty="0">
                <a:latin typeface="Trebuchet MS" pitchFamily="34" charset="0"/>
              </a:rPr>
              <a:t>	 </a:t>
            </a:r>
          </a:p>
          <a:p>
            <a:pPr algn="ctr">
              <a:buFontTx/>
              <a:buNone/>
            </a:pPr>
            <a:r>
              <a:rPr lang="en-US" i="1" dirty="0" smtClean="0">
                <a:latin typeface="Trebuchet MS" pitchFamily="34" charset="0"/>
              </a:rPr>
              <a:t>						</a:t>
            </a:r>
            <a:r>
              <a:rPr lang="en-US" sz="2400" i="1" dirty="0" smtClean="0">
                <a:latin typeface="Trebuchet MS" pitchFamily="34" charset="0"/>
              </a:rPr>
              <a:t>~Albert Einstein</a:t>
            </a:r>
            <a:endParaRPr lang="en-US" i="1" dirty="0" smtClean="0">
              <a:latin typeface="Trebuchet MS" pitchFamily="34" charset="0"/>
            </a:endParaRPr>
          </a:p>
          <a:p>
            <a:pPr algn="ctr">
              <a:buFontTx/>
              <a:buNone/>
            </a:pPr>
            <a:endParaRPr lang="en-US" sz="2800" i="1" dirty="0" smtClean="0">
              <a:latin typeface="Trebuchet MS" pitchFamily="34" charset="0"/>
            </a:endParaRPr>
          </a:p>
          <a:p>
            <a:pPr algn="ctr">
              <a:buFontTx/>
              <a:buNone/>
            </a:pPr>
            <a:r>
              <a:rPr lang="en-US" sz="4000" b="1" i="1" dirty="0" smtClean="0">
                <a:latin typeface="Segoe Script" pitchFamily="34" charset="0"/>
              </a:rPr>
              <a:t>B         but… what gets </a:t>
            </a:r>
          </a:p>
          <a:p>
            <a:pPr algn="ctr">
              <a:buFontTx/>
              <a:buNone/>
            </a:pPr>
            <a:r>
              <a:rPr lang="en-US" sz="4000" b="1" i="1" dirty="0">
                <a:latin typeface="Segoe Script" pitchFamily="34" charset="0"/>
              </a:rPr>
              <a:t> </a:t>
            </a:r>
            <a:r>
              <a:rPr lang="en-US" sz="4000" b="1" i="1" dirty="0" smtClean="0">
                <a:latin typeface="Segoe Script" pitchFamily="34" charset="0"/>
              </a:rPr>
              <a:t>             measured gets done!</a:t>
            </a:r>
            <a:r>
              <a:rPr lang="en-US" sz="4000" b="1" dirty="0" smtClean="0">
                <a:latin typeface="Trebuchet MS" pitchFamily="34" charset="0"/>
              </a:rPr>
              <a:t>	</a:t>
            </a:r>
            <a:endParaRPr lang="en-US" sz="800" b="1" dirty="0" smtClean="0">
              <a:latin typeface="Trebuchet MS" pitchFamily="34" charset="0"/>
            </a:endParaRPr>
          </a:p>
          <a:p>
            <a:pPr algn="ctr">
              <a:buFontTx/>
              <a:buNone/>
            </a:pPr>
            <a:endParaRPr lang="en-US" dirty="0" smtClean="0">
              <a:latin typeface="Trebuchet MS" pitchFamily="34" charset="0"/>
            </a:endParaRPr>
          </a:p>
          <a:p>
            <a:pPr algn="ctr">
              <a:buFontTx/>
              <a:buNone/>
            </a:pPr>
            <a:endParaRPr lang="en-US" dirty="0">
              <a:latin typeface="Trebuchet MS" pitchFamily="34" charset="0"/>
            </a:endParaRPr>
          </a:p>
        </p:txBody>
      </p:sp>
      <p:sp>
        <p:nvSpPr>
          <p:cNvPr id="4" name="Rectangle 2"/>
          <p:cNvSpPr txBox="1">
            <a:spLocks noChangeArrowheads="1"/>
          </p:cNvSpPr>
          <p:nvPr/>
        </p:nvSpPr>
        <p:spPr bwMode="auto">
          <a:xfrm>
            <a:off x="49212" y="152400"/>
            <a:ext cx="8637588"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en-US" sz="3200" b="1" kern="0" dirty="0" smtClean="0">
                <a:solidFill>
                  <a:srgbClr val="FFFFFF"/>
                </a:solidFill>
                <a:ea typeface="ＭＳ Ｐゴシック" pitchFamily="28" charset="-128"/>
                <a:cs typeface="ＭＳ Ｐゴシック" pitchFamily="28" charset="-128"/>
              </a:rPr>
              <a:t>     Why measure?</a:t>
            </a:r>
            <a:endParaRPr lang="en-US" sz="3200" b="1" kern="0" dirty="0">
              <a:solidFill>
                <a:srgbClr val="FFFFFF"/>
              </a:solidFill>
              <a:ea typeface="ＭＳ Ｐゴシック" pitchFamily="28" charset="-128"/>
              <a:cs typeface="ＭＳ Ｐゴシック" pitchFamily="28" charset="-128"/>
            </a:endParaRPr>
          </a:p>
        </p:txBody>
      </p:sp>
      <p:pic>
        <p:nvPicPr>
          <p:cNvPr id="5" name="Picture 4" descr="einstein.jpg"/>
          <p:cNvPicPr>
            <a:picLocks noChangeAspect="1"/>
          </p:cNvPicPr>
          <p:nvPr/>
        </p:nvPicPr>
        <p:blipFill>
          <a:blip r:embed="rId2"/>
          <a:stretch>
            <a:fillRect/>
          </a:stretch>
        </p:blipFill>
        <p:spPr>
          <a:xfrm>
            <a:off x="533400" y="2819400"/>
            <a:ext cx="2590800" cy="2819400"/>
          </a:xfrm>
          <a:prstGeom prst="rect">
            <a:avLst/>
          </a:prstGeom>
        </p:spPr>
      </p:pic>
    </p:spTree>
    <p:extLst>
      <p:ext uri="{BB962C8B-B14F-4D97-AF65-F5344CB8AC3E}">
        <p14:creationId xmlns:p14="http://schemas.microsoft.com/office/powerpoint/2010/main" val="319050706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533400" y="3013503"/>
            <a:ext cx="1371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600" dirty="0">
                <a:solidFill>
                  <a:srgbClr val="000000"/>
                </a:solidFill>
                <a:latin typeface="Arial" pitchFamily="34" charset="0"/>
                <a:ea typeface="Times New Roman" pitchFamily="18" charset="0"/>
                <a:cs typeface="Arial" pitchFamily="34" charset="0"/>
              </a:rPr>
              <a:t>Quality </a:t>
            </a:r>
          </a:p>
          <a:p>
            <a:pPr fontAlgn="base">
              <a:spcBef>
                <a:spcPct val="0"/>
              </a:spcBef>
              <a:spcAft>
                <a:spcPct val="0"/>
              </a:spcAft>
            </a:pPr>
            <a:r>
              <a:rPr lang="en-US" sz="1600" dirty="0">
                <a:solidFill>
                  <a:srgbClr val="000000"/>
                </a:solidFill>
                <a:latin typeface="Arial" pitchFamily="34" charset="0"/>
                <a:ea typeface="ＭＳ Ｐゴシック"/>
                <a:cs typeface="Arial" pitchFamily="34" charset="0"/>
              </a:rPr>
              <a:t>Improvement</a:t>
            </a:r>
            <a:endParaRPr lang="en-US" sz="1600" dirty="0">
              <a:solidFill>
                <a:srgbClr val="000000"/>
              </a:solidFill>
              <a:latin typeface="Arial" pitchFamily="34" charset="0"/>
              <a:ea typeface="ＭＳ Ｐゴシック"/>
            </a:endParaRPr>
          </a:p>
        </p:txBody>
      </p:sp>
      <p:sp>
        <p:nvSpPr>
          <p:cNvPr id="10" name="Rectangle 1"/>
          <p:cNvSpPr>
            <a:spLocks noChangeArrowheads="1"/>
          </p:cNvSpPr>
          <p:nvPr/>
        </p:nvSpPr>
        <p:spPr bwMode="auto">
          <a:xfrm>
            <a:off x="1981200" y="3004442"/>
            <a:ext cx="12954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500" dirty="0">
                <a:solidFill>
                  <a:srgbClr val="000000"/>
                </a:solidFill>
                <a:latin typeface="Arial" pitchFamily="34" charset="0"/>
                <a:ea typeface="Times New Roman" pitchFamily="18" charset="0"/>
                <a:cs typeface="Arial" pitchFamily="34" charset="0"/>
              </a:rPr>
              <a:t>Professional</a:t>
            </a:r>
          </a:p>
          <a:p>
            <a:pPr fontAlgn="base">
              <a:spcBef>
                <a:spcPct val="0"/>
              </a:spcBef>
              <a:spcAft>
                <a:spcPct val="0"/>
              </a:spcAft>
            </a:pPr>
            <a:r>
              <a:rPr lang="en-US" sz="1500" dirty="0">
                <a:solidFill>
                  <a:srgbClr val="000000"/>
                </a:solidFill>
                <a:latin typeface="Arial" pitchFamily="34" charset="0"/>
                <a:ea typeface="Times New Roman" pitchFamily="18" charset="0"/>
                <a:cs typeface="Arial" pitchFamily="34" charset="0"/>
              </a:rPr>
              <a:t>Certification</a:t>
            </a:r>
            <a:endParaRPr lang="en-US" sz="1500" dirty="0">
              <a:solidFill>
                <a:srgbClr val="000000"/>
              </a:solidFill>
              <a:latin typeface="Arial" pitchFamily="34" charset="0"/>
              <a:ea typeface="ＭＳ Ｐゴシック"/>
            </a:endParaRPr>
          </a:p>
        </p:txBody>
      </p:sp>
      <p:sp>
        <p:nvSpPr>
          <p:cNvPr id="12" name="Rectangle 1"/>
          <p:cNvSpPr>
            <a:spLocks noChangeArrowheads="1"/>
          </p:cNvSpPr>
          <p:nvPr/>
        </p:nvSpPr>
        <p:spPr bwMode="auto">
          <a:xfrm>
            <a:off x="3352800" y="3110427"/>
            <a:ext cx="1295400" cy="3231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500" dirty="0">
                <a:solidFill>
                  <a:srgbClr val="000000"/>
                </a:solidFill>
                <a:latin typeface="Arial" pitchFamily="34" charset="0"/>
                <a:ea typeface="Times New Roman" pitchFamily="18" charset="0"/>
                <a:cs typeface="Arial" pitchFamily="34" charset="0"/>
              </a:rPr>
              <a:t>Accreditation</a:t>
            </a:r>
            <a:endParaRPr lang="en-US" sz="1500" dirty="0">
              <a:solidFill>
                <a:srgbClr val="000000"/>
              </a:solidFill>
              <a:latin typeface="Arial" pitchFamily="34" charset="0"/>
              <a:ea typeface="ＭＳ Ｐゴシック"/>
            </a:endParaRPr>
          </a:p>
        </p:txBody>
      </p:sp>
      <p:sp>
        <p:nvSpPr>
          <p:cNvPr id="13" name="Rectangle 1"/>
          <p:cNvSpPr>
            <a:spLocks noChangeArrowheads="1"/>
          </p:cNvSpPr>
          <p:nvPr/>
        </p:nvSpPr>
        <p:spPr bwMode="auto">
          <a:xfrm>
            <a:off x="6400800" y="3105835"/>
            <a:ext cx="1066800" cy="3231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500" dirty="0">
                <a:solidFill>
                  <a:srgbClr val="000000"/>
                </a:solidFill>
                <a:latin typeface="Arial" pitchFamily="34" charset="0"/>
                <a:ea typeface="ＭＳ Ｐゴシック"/>
              </a:rPr>
              <a:t>Payment</a:t>
            </a:r>
          </a:p>
        </p:txBody>
      </p:sp>
      <p:sp>
        <p:nvSpPr>
          <p:cNvPr id="16" name="Rectangle 1"/>
          <p:cNvSpPr>
            <a:spLocks noChangeArrowheads="1"/>
          </p:cNvSpPr>
          <p:nvPr/>
        </p:nvSpPr>
        <p:spPr bwMode="auto">
          <a:xfrm>
            <a:off x="7467600" y="3048000"/>
            <a:ext cx="1371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500" dirty="0">
                <a:solidFill>
                  <a:srgbClr val="000000"/>
                </a:solidFill>
                <a:latin typeface="Arial" pitchFamily="34" charset="0"/>
                <a:ea typeface="Times New Roman" pitchFamily="18" charset="0"/>
                <a:cs typeface="Arial" pitchFamily="34" charset="0"/>
              </a:rPr>
              <a:t>Public Reports</a:t>
            </a:r>
            <a:endParaRPr lang="en-US" sz="1500" dirty="0">
              <a:solidFill>
                <a:srgbClr val="000000"/>
              </a:solidFill>
              <a:latin typeface="Arial" pitchFamily="34" charset="0"/>
              <a:ea typeface="ＭＳ Ｐゴシック"/>
            </a:endParaRPr>
          </a:p>
        </p:txBody>
      </p:sp>
      <p:sp>
        <p:nvSpPr>
          <p:cNvPr id="19" name="Right Arrow 18"/>
          <p:cNvSpPr/>
          <p:nvPr/>
        </p:nvSpPr>
        <p:spPr>
          <a:xfrm>
            <a:off x="533400" y="3886200"/>
            <a:ext cx="800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21" name="Right Arrow 20"/>
          <p:cNvSpPr/>
          <p:nvPr/>
        </p:nvSpPr>
        <p:spPr>
          <a:xfrm>
            <a:off x="533400" y="2514600"/>
            <a:ext cx="800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7" name="Title 16"/>
          <p:cNvSpPr>
            <a:spLocks noGrp="1"/>
          </p:cNvSpPr>
          <p:nvPr>
            <p:ph type="title"/>
          </p:nvPr>
        </p:nvSpPr>
        <p:spPr/>
        <p:txBody>
          <a:bodyPr>
            <a:normAutofit/>
          </a:bodyPr>
          <a:lstStyle/>
          <a:p>
            <a:r>
              <a:rPr lang="en-US" dirty="0" smtClean="0">
                <a:latin typeface="Arial" pitchFamily="34" charset="0"/>
                <a:cs typeface="Arial" pitchFamily="34" charset="0"/>
              </a:rPr>
              <a:t>Applications of Performance Measures</a:t>
            </a:r>
            <a:endParaRPr lang="en-US" dirty="0">
              <a:latin typeface="Arial" pitchFamily="34" charset="0"/>
              <a:cs typeface="Arial" pitchFamily="34" charset="0"/>
            </a:endParaRPr>
          </a:p>
        </p:txBody>
      </p:sp>
      <p:sp>
        <p:nvSpPr>
          <p:cNvPr id="15" name="TextBox 14"/>
          <p:cNvSpPr txBox="1"/>
          <p:nvPr/>
        </p:nvSpPr>
        <p:spPr>
          <a:xfrm>
            <a:off x="4800600" y="3124200"/>
            <a:ext cx="1447800" cy="323165"/>
          </a:xfrm>
          <a:prstGeom prst="rect">
            <a:avLst/>
          </a:prstGeom>
          <a:noFill/>
        </p:spPr>
        <p:txBody>
          <a:bodyPr wrap="square" rtlCol="0">
            <a:spAutoFit/>
          </a:bodyPr>
          <a:lstStyle/>
          <a:p>
            <a:pPr fontAlgn="base">
              <a:spcBef>
                <a:spcPct val="0"/>
              </a:spcBef>
              <a:spcAft>
                <a:spcPct val="0"/>
              </a:spcAft>
            </a:pPr>
            <a:r>
              <a:rPr lang="en-US" sz="1500" dirty="0">
                <a:solidFill>
                  <a:srgbClr val="000000"/>
                </a:solidFill>
                <a:latin typeface="Arial" pitchFamily="34" charset="0"/>
                <a:ea typeface="ＭＳ Ｐゴシック"/>
                <a:cs typeface="Arial" pitchFamily="34" charset="0"/>
              </a:rPr>
              <a:t>HIT Incentives</a:t>
            </a:r>
          </a:p>
        </p:txBody>
      </p:sp>
      <p:sp>
        <p:nvSpPr>
          <p:cNvPr id="24" name="Pentagon 23"/>
          <p:cNvSpPr/>
          <p:nvPr/>
        </p:nvSpPr>
        <p:spPr bwMode="auto">
          <a:xfrm>
            <a:off x="2667000" y="1752600"/>
            <a:ext cx="5867400" cy="381000"/>
          </a:xfrm>
          <a:prstGeom prst="homePlate">
            <a:avLst/>
          </a:prstGeom>
          <a:solidFill>
            <a:srgbClr val="8C9DC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solidFill>
                  <a:srgbClr val="000000"/>
                </a:solidFill>
                <a:latin typeface="Arial" pitchFamily="28" charset="0"/>
                <a:ea typeface="ＭＳ Ｐゴシック"/>
              </a:rPr>
              <a:t>                                 Accountability </a:t>
            </a:r>
          </a:p>
        </p:txBody>
      </p:sp>
      <p:sp>
        <p:nvSpPr>
          <p:cNvPr id="26" name="Pentagon 25"/>
          <p:cNvSpPr/>
          <p:nvPr/>
        </p:nvSpPr>
        <p:spPr bwMode="auto">
          <a:xfrm>
            <a:off x="2743200" y="4419600"/>
            <a:ext cx="5715000" cy="381000"/>
          </a:xfrm>
          <a:prstGeom prst="homePlate">
            <a:avLst/>
          </a:prstGeom>
          <a:solidFill>
            <a:srgbClr val="8C9DC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solidFill>
                  <a:srgbClr val="000000"/>
                </a:solidFill>
                <a:latin typeface="Arial" pitchFamily="28" charset="0"/>
                <a:ea typeface="ＭＳ Ｐゴシック"/>
              </a:rPr>
              <a:t>                               Transparency</a:t>
            </a:r>
          </a:p>
        </p:txBody>
      </p:sp>
    </p:spTree>
    <p:extLst>
      <p:ext uri="{BB962C8B-B14F-4D97-AF65-F5344CB8AC3E}">
        <p14:creationId xmlns:p14="http://schemas.microsoft.com/office/powerpoint/2010/main" val="189825563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Healthy People 2020</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solidFill>
                  <a:srgbClr val="415462">
                    <a:tint val="75000"/>
                  </a:srgbClr>
                </a:solidFill>
              </a:rPr>
              <a:pPr/>
              <a:t>16</a:t>
            </a:fld>
            <a:endParaRPr lang="en-US" dirty="0">
              <a:solidFill>
                <a:srgbClr val="415462">
                  <a:tint val="75000"/>
                </a:srgbClr>
              </a:solidFill>
            </a:endParaRPr>
          </a:p>
        </p:txBody>
      </p:sp>
      <p:sp>
        <p:nvSpPr>
          <p:cNvPr id="5" name="Content Placeholder 4"/>
          <p:cNvSpPr>
            <a:spLocks noGrp="1"/>
          </p:cNvSpPr>
          <p:nvPr>
            <p:ph sz="quarter" idx="14"/>
          </p:nvPr>
        </p:nvSpPr>
        <p:spPr>
          <a:xfrm>
            <a:off x="0" y="1447800"/>
            <a:ext cx="9144000" cy="4648200"/>
          </a:xfrm>
        </p:spPr>
        <p:txBody>
          <a:bodyPr/>
          <a:lstStyle/>
          <a:p>
            <a:r>
              <a:rPr lang="en-US" sz="2450" b="1" dirty="0" smtClean="0"/>
              <a:t>IID 4.2 Reduce new invasive pneumococcal infections among adults 65 years and older</a:t>
            </a:r>
          </a:p>
          <a:p>
            <a:r>
              <a:rPr lang="en-US" sz="2450" b="1" dirty="0"/>
              <a:t>IID-13   </a:t>
            </a:r>
            <a:r>
              <a:rPr lang="en-US" sz="2450" b="1" dirty="0" smtClean="0"/>
              <a:t>Increase </a:t>
            </a:r>
            <a:r>
              <a:rPr lang="en-US" sz="2450" b="1" dirty="0"/>
              <a:t>the percentage of adults who are vaccinated against pneumococcal disease</a:t>
            </a:r>
            <a:endParaRPr lang="en-US" sz="2450" b="1" dirty="0" smtClean="0"/>
          </a:p>
          <a:p>
            <a:r>
              <a:rPr lang="en-US" sz="2450" b="1" dirty="0" smtClean="0"/>
              <a:t>IID-12  </a:t>
            </a:r>
            <a:r>
              <a:rPr lang="en-US" sz="2450" b="1" dirty="0"/>
              <a:t>Increase the percentage of children and adults who are vaccinated annually against seasonal influenza </a:t>
            </a:r>
            <a:endParaRPr lang="en-US" sz="2450" b="1" dirty="0" smtClean="0"/>
          </a:p>
          <a:p>
            <a:r>
              <a:rPr lang="en-US" sz="2450" b="1" dirty="0"/>
              <a:t>IID-14  Increase the percentage of </a:t>
            </a:r>
            <a:r>
              <a:rPr lang="en-US" sz="2450" b="1" dirty="0" smtClean="0"/>
              <a:t>adults </a:t>
            </a:r>
            <a:r>
              <a:rPr lang="en-US" sz="2450" b="1" dirty="0"/>
              <a:t>vaccinated against zoster </a:t>
            </a:r>
            <a:endParaRPr lang="en-US" sz="2450" b="1" dirty="0" smtClean="0"/>
          </a:p>
          <a:p>
            <a:r>
              <a:rPr lang="en-US" sz="2450" b="1" dirty="0" smtClean="0"/>
              <a:t>IID- 15.3 </a:t>
            </a:r>
            <a:r>
              <a:rPr lang="en-US" sz="2450" b="1" dirty="0"/>
              <a:t>Increase </a:t>
            </a:r>
            <a:r>
              <a:rPr lang="en-US" sz="2450" b="1" dirty="0" smtClean="0"/>
              <a:t>hepatitis B coverage among healthcare personnel.</a:t>
            </a:r>
          </a:p>
          <a:p>
            <a:r>
              <a:rPr lang="en-US" sz="2450" b="1" dirty="0" smtClean="0"/>
              <a:t>IID- 25.1  Reduce new hepatitis B infections in adults 19+ years </a:t>
            </a:r>
          </a:p>
          <a:p>
            <a:r>
              <a:rPr lang="en-US" sz="2450" b="1" dirty="0" smtClean="0"/>
              <a:t>IID- 23   Reduce Hepatitis A</a:t>
            </a:r>
            <a:endParaRPr lang="en-US" sz="2450" b="1" dirty="0"/>
          </a:p>
        </p:txBody>
      </p:sp>
    </p:spTree>
    <p:extLst>
      <p:ext uri="{BB962C8B-B14F-4D97-AF65-F5344CB8AC3E}">
        <p14:creationId xmlns:p14="http://schemas.microsoft.com/office/powerpoint/2010/main" val="104241164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1295400"/>
          </a:xfrm>
        </p:spPr>
        <p:txBody>
          <a:bodyPr/>
          <a:lstStyle/>
          <a:p>
            <a:r>
              <a:rPr lang="en-US" dirty="0" smtClean="0"/>
              <a:t>CDC </a:t>
            </a:r>
            <a:r>
              <a:rPr lang="en-US" dirty="0"/>
              <a:t>MMWR </a:t>
            </a:r>
            <a:r>
              <a:rPr lang="en-US" dirty="0" smtClean="0"/>
              <a:t>Feb 7, 2014</a:t>
            </a:r>
            <a:r>
              <a:rPr lang="en-US" dirty="0"/>
              <a:t/>
            </a:r>
            <a:br>
              <a:rPr lang="en-US" dirty="0"/>
            </a:br>
            <a:r>
              <a:rPr lang="en-US" dirty="0" smtClean="0"/>
              <a:t>Non-influenza </a:t>
            </a:r>
            <a:r>
              <a:rPr lang="en-US" dirty="0"/>
              <a:t>Vaccination Coverage Among Adults — United States, </a:t>
            </a:r>
            <a:r>
              <a:rPr lang="en-US" dirty="0" smtClean="0"/>
              <a:t>2012</a:t>
            </a:r>
            <a:endParaRPr lang="en-US" sz="1800" dirty="0"/>
          </a:p>
        </p:txBody>
      </p:sp>
      <p:sp>
        <p:nvSpPr>
          <p:cNvPr id="4" name="Slide Number Placeholder 3"/>
          <p:cNvSpPr>
            <a:spLocks noGrp="1"/>
          </p:cNvSpPr>
          <p:nvPr>
            <p:ph type="sldNum" sz="quarter" idx="12"/>
          </p:nvPr>
        </p:nvSpPr>
        <p:spPr/>
        <p:txBody>
          <a:bodyPr/>
          <a:lstStyle/>
          <a:p>
            <a:fld id="{5CCC6898-6007-4132-BD9E-84FB4BADD336}" type="slidenum">
              <a:rPr lang="en-US" smtClean="0">
                <a:solidFill>
                  <a:srgbClr val="415462">
                    <a:tint val="75000"/>
                  </a:srgbClr>
                </a:solidFill>
              </a:rPr>
              <a:pPr/>
              <a:t>17</a:t>
            </a:fld>
            <a:endParaRPr lang="en-US" dirty="0">
              <a:solidFill>
                <a:srgbClr val="415462">
                  <a:tint val="75000"/>
                </a:srgbClr>
              </a:solidFill>
            </a:endParaRP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464607047"/>
              </p:ext>
            </p:extLst>
          </p:nvPr>
        </p:nvGraphicFramePr>
        <p:xfrm>
          <a:off x="304800" y="1600200"/>
          <a:ext cx="8382000" cy="4450080"/>
        </p:xfrm>
        <a:graphic>
          <a:graphicData uri="http://schemas.openxmlformats.org/drawingml/2006/table">
            <a:tbl>
              <a:tblPr firstRow="1" bandRow="1">
                <a:tableStyleId>{5C22544A-7EE6-4342-B048-85BDC9FD1C3A}</a:tableStyleId>
              </a:tblPr>
              <a:tblGrid>
                <a:gridCol w="6248400"/>
                <a:gridCol w="2133600"/>
              </a:tblGrid>
              <a:tr h="370840">
                <a:tc>
                  <a:txBody>
                    <a:bodyPr/>
                    <a:lstStyle/>
                    <a:p>
                      <a:r>
                        <a:rPr lang="en-US" dirty="0" smtClean="0"/>
                        <a:t>Adult vaccination (NHIS)</a:t>
                      </a:r>
                      <a:endParaRPr lang="en-US" dirty="0"/>
                    </a:p>
                  </a:txBody>
                  <a:tcPr/>
                </a:tc>
                <a:tc>
                  <a:txBody>
                    <a:bodyPr/>
                    <a:lstStyle/>
                    <a:p>
                      <a:r>
                        <a:rPr lang="en-US" dirty="0" smtClean="0"/>
                        <a:t>2012 rate</a:t>
                      </a:r>
                      <a:endParaRPr lang="en-US" dirty="0"/>
                    </a:p>
                  </a:txBody>
                  <a:tcPr/>
                </a:tc>
              </a:tr>
              <a:tr h="370840">
                <a:tc>
                  <a:txBody>
                    <a:bodyPr/>
                    <a:lstStyle/>
                    <a:p>
                      <a:r>
                        <a:rPr lang="en-US" b="1" dirty="0" smtClean="0"/>
                        <a:t>Pneumococcal vaccination</a:t>
                      </a:r>
                      <a:r>
                        <a:rPr lang="en-US" b="1" baseline="0" dirty="0" smtClean="0"/>
                        <a:t>  age 19-64 years high risk</a:t>
                      </a:r>
                      <a:endParaRPr lang="en-US" b="1" dirty="0"/>
                    </a:p>
                  </a:txBody>
                  <a:tcPr/>
                </a:tc>
                <a:tc>
                  <a:txBody>
                    <a:bodyPr/>
                    <a:lstStyle/>
                    <a:p>
                      <a:r>
                        <a:rPr lang="en-US" b="1" dirty="0" smtClean="0"/>
                        <a:t>20%</a:t>
                      </a:r>
                      <a:endParaRPr lang="en-US" b="1" dirty="0"/>
                    </a:p>
                  </a:txBody>
                  <a:tcPr/>
                </a:tc>
              </a:tr>
              <a:tr h="370840">
                <a:tc>
                  <a:txBody>
                    <a:bodyPr/>
                    <a:lstStyle/>
                    <a:p>
                      <a:r>
                        <a:rPr lang="en-US" b="1" dirty="0" smtClean="0"/>
                        <a:t>                                                  </a:t>
                      </a:r>
                      <a:r>
                        <a:rPr lang="en-US" b="1" u="sng" dirty="0" smtClean="0"/>
                        <a:t>&gt;</a:t>
                      </a:r>
                      <a:r>
                        <a:rPr lang="en-US" b="1" dirty="0" smtClean="0"/>
                        <a:t> 65</a:t>
                      </a:r>
                      <a:r>
                        <a:rPr lang="en-US" b="1" baseline="0" dirty="0" smtClean="0"/>
                        <a:t> years</a:t>
                      </a:r>
                      <a:endParaRPr lang="en-US" b="1" dirty="0"/>
                    </a:p>
                  </a:txBody>
                  <a:tcPr/>
                </a:tc>
                <a:tc>
                  <a:txBody>
                    <a:bodyPr/>
                    <a:lstStyle/>
                    <a:p>
                      <a:r>
                        <a:rPr lang="en-US" b="1" dirty="0" smtClean="0"/>
                        <a:t>59.9%</a:t>
                      </a:r>
                      <a:endParaRPr lang="en-US" b="1" dirty="0"/>
                    </a:p>
                  </a:txBody>
                  <a:tcPr/>
                </a:tc>
              </a:tr>
              <a:tr h="370840">
                <a:tc>
                  <a:txBody>
                    <a:bodyPr/>
                    <a:lstStyle/>
                    <a:p>
                      <a:r>
                        <a:rPr lang="en-US" b="1" dirty="0" smtClean="0"/>
                        <a:t>Tetanus vaccination in past 10 years     19-49 years</a:t>
                      </a:r>
                      <a:endParaRPr lang="en-US" b="1" dirty="0"/>
                    </a:p>
                  </a:txBody>
                  <a:tcPr/>
                </a:tc>
                <a:tc>
                  <a:txBody>
                    <a:bodyPr/>
                    <a:lstStyle/>
                    <a:p>
                      <a:r>
                        <a:rPr lang="en-US" b="1" dirty="0" smtClean="0"/>
                        <a:t>64.2%</a:t>
                      </a:r>
                      <a:endParaRPr lang="en-US" b="1" dirty="0"/>
                    </a:p>
                  </a:txBody>
                  <a:tcPr/>
                </a:tc>
              </a:tr>
              <a:tr h="370840">
                <a:tc>
                  <a:txBody>
                    <a:bodyPr/>
                    <a:lstStyle/>
                    <a:p>
                      <a:r>
                        <a:rPr lang="en-US" b="1" dirty="0" smtClean="0"/>
                        <a:t>                                                                     50-64 years</a:t>
                      </a:r>
                      <a:endParaRPr lang="en-US" b="1" dirty="0"/>
                    </a:p>
                  </a:txBody>
                  <a:tcPr/>
                </a:tc>
                <a:tc>
                  <a:txBody>
                    <a:bodyPr/>
                    <a:lstStyle/>
                    <a:p>
                      <a:r>
                        <a:rPr lang="en-US" b="1" dirty="0" smtClean="0"/>
                        <a:t>63.5%</a:t>
                      </a:r>
                      <a:endParaRPr lang="en-US" b="1" dirty="0"/>
                    </a:p>
                  </a:txBody>
                  <a:tcPr/>
                </a:tc>
              </a:tr>
              <a:tr h="370840">
                <a:tc>
                  <a:txBody>
                    <a:bodyPr/>
                    <a:lstStyle/>
                    <a:p>
                      <a:r>
                        <a:rPr lang="en-US" b="1" dirty="0" smtClean="0"/>
                        <a:t>                                                                      &gt;65 years</a:t>
                      </a:r>
                      <a:endParaRPr lang="en-US" b="1" dirty="0"/>
                    </a:p>
                  </a:txBody>
                  <a:tcPr/>
                </a:tc>
                <a:tc>
                  <a:txBody>
                    <a:bodyPr/>
                    <a:lstStyle/>
                    <a:p>
                      <a:r>
                        <a:rPr lang="en-US" b="1" dirty="0" smtClean="0"/>
                        <a:t>55.1%</a:t>
                      </a:r>
                      <a:endParaRPr lang="en-US" b="1" dirty="0"/>
                    </a:p>
                  </a:txBody>
                  <a:tcPr/>
                </a:tc>
              </a:tr>
              <a:tr h="370840">
                <a:tc>
                  <a:txBody>
                    <a:bodyPr/>
                    <a:lstStyle/>
                    <a:p>
                      <a:r>
                        <a:rPr lang="en-US" b="1" dirty="0" smtClean="0"/>
                        <a:t>Tetanus vaccination  with pertussis       &gt;19 years</a:t>
                      </a:r>
                      <a:endParaRPr lang="en-US" b="1" dirty="0"/>
                    </a:p>
                  </a:txBody>
                  <a:tcPr/>
                </a:tc>
                <a:tc>
                  <a:txBody>
                    <a:bodyPr/>
                    <a:lstStyle/>
                    <a:p>
                      <a:r>
                        <a:rPr lang="en-US" b="1" dirty="0" smtClean="0"/>
                        <a:t>14.2%</a:t>
                      </a:r>
                      <a:endParaRPr lang="en-US" b="1" dirty="0"/>
                    </a:p>
                  </a:txBody>
                  <a:tcPr/>
                </a:tc>
              </a:tr>
              <a:tr h="370840">
                <a:tc>
                  <a:txBody>
                    <a:bodyPr/>
                    <a:lstStyle/>
                    <a:p>
                      <a:r>
                        <a:rPr lang="en-US" b="1" dirty="0" smtClean="0"/>
                        <a:t>                                                                      living with infant &lt; 1 </a:t>
                      </a:r>
                      <a:r>
                        <a:rPr lang="en-US" b="1" dirty="0" err="1" smtClean="0"/>
                        <a:t>yr</a:t>
                      </a:r>
                      <a:endParaRPr lang="en-US" b="1" dirty="0"/>
                    </a:p>
                  </a:txBody>
                  <a:tcPr/>
                </a:tc>
                <a:tc>
                  <a:txBody>
                    <a:bodyPr/>
                    <a:lstStyle/>
                    <a:p>
                      <a:r>
                        <a:rPr lang="en-US" b="1" dirty="0" smtClean="0"/>
                        <a:t>25.9%</a:t>
                      </a:r>
                      <a:endParaRPr lang="en-US" b="1" dirty="0"/>
                    </a:p>
                  </a:txBody>
                  <a:tcPr/>
                </a:tc>
              </a:tr>
              <a:tr h="370840">
                <a:tc>
                  <a:txBody>
                    <a:bodyPr/>
                    <a:lstStyle/>
                    <a:p>
                      <a:r>
                        <a:rPr lang="en-US" b="1" dirty="0" smtClean="0"/>
                        <a:t>Hepatitis A vaccination         19-49 years</a:t>
                      </a:r>
                      <a:endParaRPr lang="en-US" b="1" dirty="0"/>
                    </a:p>
                  </a:txBody>
                  <a:tcPr/>
                </a:tc>
                <a:tc>
                  <a:txBody>
                    <a:bodyPr/>
                    <a:lstStyle/>
                    <a:p>
                      <a:r>
                        <a:rPr lang="en-US" b="1" dirty="0" smtClean="0"/>
                        <a:t>12.2%</a:t>
                      </a:r>
                      <a:endParaRPr lang="en-US" b="1" dirty="0"/>
                    </a:p>
                  </a:txBody>
                  <a:tcPr/>
                </a:tc>
              </a:tr>
              <a:tr h="370840">
                <a:tc>
                  <a:txBody>
                    <a:bodyPr/>
                    <a:lstStyle/>
                    <a:p>
                      <a:r>
                        <a:rPr lang="en-US" b="1" dirty="0" smtClean="0"/>
                        <a:t>Hepatitis B vaccination in patients with diabetes</a:t>
                      </a:r>
                      <a:endParaRPr lang="en-US" b="1" dirty="0"/>
                    </a:p>
                  </a:txBody>
                  <a:tcPr/>
                </a:tc>
                <a:tc>
                  <a:txBody>
                    <a:bodyPr/>
                    <a:lstStyle/>
                    <a:p>
                      <a:r>
                        <a:rPr lang="en-US" b="1" dirty="0" smtClean="0"/>
                        <a:t>28.6%</a:t>
                      </a:r>
                      <a:endParaRPr lang="en-US" b="1" dirty="0"/>
                    </a:p>
                  </a:txBody>
                  <a:tcPr/>
                </a:tc>
              </a:tr>
              <a:tr h="370840">
                <a:tc>
                  <a:txBody>
                    <a:bodyPr/>
                    <a:lstStyle/>
                    <a:p>
                      <a:r>
                        <a:rPr lang="en-US" b="1" dirty="0" smtClean="0"/>
                        <a:t>Zoster vaccination &gt;60 years</a:t>
                      </a:r>
                      <a:endParaRPr lang="en-US" b="1" dirty="0"/>
                    </a:p>
                  </a:txBody>
                  <a:tcPr/>
                </a:tc>
                <a:tc>
                  <a:txBody>
                    <a:bodyPr/>
                    <a:lstStyle/>
                    <a:p>
                      <a:r>
                        <a:rPr lang="en-US" b="1" dirty="0" smtClean="0"/>
                        <a:t>20.1%</a:t>
                      </a:r>
                      <a:endParaRPr lang="en-US" b="1" dirty="0"/>
                    </a:p>
                  </a:txBody>
                  <a:tcPr/>
                </a:tc>
              </a:tr>
              <a:tr h="370840">
                <a:tc>
                  <a:txBody>
                    <a:bodyPr/>
                    <a:lstStyle/>
                    <a:p>
                      <a:r>
                        <a:rPr lang="en-US" b="1" dirty="0" smtClean="0"/>
                        <a:t>HPV vaccination females 19-26 years</a:t>
                      </a:r>
                      <a:endParaRPr lang="en-US" b="1" dirty="0"/>
                    </a:p>
                  </a:txBody>
                  <a:tcPr/>
                </a:tc>
                <a:tc>
                  <a:txBody>
                    <a:bodyPr/>
                    <a:lstStyle/>
                    <a:p>
                      <a:r>
                        <a:rPr lang="en-US" b="1" dirty="0" smtClean="0"/>
                        <a:t>34.5%</a:t>
                      </a:r>
                      <a:endParaRPr lang="en-US" b="1" dirty="0"/>
                    </a:p>
                  </a:txBody>
                  <a:tcPr/>
                </a:tc>
              </a:tr>
            </a:tbl>
          </a:graphicData>
        </a:graphic>
      </p:graphicFrame>
    </p:spTree>
    <p:extLst>
      <p:ext uri="{BB962C8B-B14F-4D97-AF65-F5344CB8AC3E}">
        <p14:creationId xmlns:p14="http://schemas.microsoft.com/office/powerpoint/2010/main" val="266793975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National Healthcare Quality Report</a:t>
            </a:r>
            <a:endParaRPr lang="en-US" dirty="0"/>
          </a:p>
        </p:txBody>
      </p:sp>
      <p:sp>
        <p:nvSpPr>
          <p:cNvPr id="3" name="Footer Placeholder 2"/>
          <p:cNvSpPr>
            <a:spLocks noGrp="1"/>
          </p:cNvSpPr>
          <p:nvPr>
            <p:ph type="ftr" sz="quarter" idx="11"/>
          </p:nvPr>
        </p:nvSpPr>
        <p:spPr/>
        <p:txBody>
          <a:bodyPr/>
          <a:lstStyle/>
          <a:p>
            <a:endParaRPr lang="en-US" dirty="0">
              <a:solidFill>
                <a:srgbClr val="415462">
                  <a:tint val="75000"/>
                </a:srgbClr>
              </a:solidFill>
            </a:endParaRPr>
          </a:p>
        </p:txBody>
      </p:sp>
      <p:sp>
        <p:nvSpPr>
          <p:cNvPr id="4" name="Slide Number Placeholder 3"/>
          <p:cNvSpPr>
            <a:spLocks noGrp="1"/>
          </p:cNvSpPr>
          <p:nvPr>
            <p:ph type="sldNum" sz="quarter" idx="12"/>
          </p:nvPr>
        </p:nvSpPr>
        <p:spPr/>
        <p:txBody>
          <a:bodyPr/>
          <a:lstStyle/>
          <a:p>
            <a:fld id="{5CCC6898-6007-4132-BD9E-84FB4BADD336}" type="slidenum">
              <a:rPr lang="en-US" smtClean="0">
                <a:solidFill>
                  <a:srgbClr val="415462">
                    <a:tint val="75000"/>
                  </a:srgbClr>
                </a:solidFill>
              </a:rPr>
              <a:pPr/>
              <a:t>18</a:t>
            </a:fld>
            <a:endParaRPr lang="en-US" dirty="0">
              <a:solidFill>
                <a:srgbClr val="415462">
                  <a:tint val="75000"/>
                </a:srgbClr>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37" t="15898" r="57475" b="35156"/>
          <a:stretch/>
        </p:blipFill>
        <p:spPr bwMode="auto">
          <a:xfrm>
            <a:off x="304800" y="1524000"/>
            <a:ext cx="7391400" cy="538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884757"/>
            <a:ext cx="8001000" cy="646331"/>
          </a:xfrm>
          <a:prstGeom prst="rect">
            <a:avLst/>
          </a:prstGeom>
          <a:noFill/>
        </p:spPr>
        <p:txBody>
          <a:bodyPr wrap="square" rtlCol="0">
            <a:spAutoFit/>
          </a:bodyPr>
          <a:lstStyle/>
          <a:p>
            <a:r>
              <a:rPr lang="en-US" b="1" dirty="0">
                <a:solidFill>
                  <a:srgbClr val="FFFFFF"/>
                </a:solidFill>
              </a:rPr>
              <a:t>Adults age 65 and over who reported having influenza vaccination in the past </a:t>
            </a:r>
            <a:endParaRPr lang="en-US" b="1" dirty="0" smtClean="0">
              <a:solidFill>
                <a:srgbClr val="FFFFFF"/>
              </a:solidFill>
            </a:endParaRPr>
          </a:p>
          <a:p>
            <a:r>
              <a:rPr lang="en-US" b="1" dirty="0" smtClean="0">
                <a:solidFill>
                  <a:srgbClr val="FFFFFF"/>
                </a:solidFill>
              </a:rPr>
              <a:t>12 </a:t>
            </a:r>
            <a:r>
              <a:rPr lang="en-US" b="1" dirty="0">
                <a:solidFill>
                  <a:srgbClr val="FFFFFF"/>
                </a:solidFill>
              </a:rPr>
              <a:t>months, 2010</a:t>
            </a:r>
            <a:endParaRPr lang="en-US" b="1" dirty="0" smtClean="0">
              <a:solidFill>
                <a:srgbClr val="FFFFFF"/>
              </a:solidFill>
            </a:endParaRPr>
          </a:p>
        </p:txBody>
      </p:sp>
    </p:spTree>
    <p:extLst>
      <p:ext uri="{BB962C8B-B14F-4D97-AF65-F5344CB8AC3E}">
        <p14:creationId xmlns:p14="http://schemas.microsoft.com/office/powerpoint/2010/main" val="398156917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Commonwealth Fund      </a:t>
            </a:r>
            <a:r>
              <a:rPr lang="en-US" smtClean="0"/>
              <a:t>www.whynotthebest.org</a:t>
            </a:r>
            <a:r>
              <a:rPr lang="en-US" dirty="0" smtClean="0"/>
              <a:t> </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19</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8" t="10875" r="64274" b="35437"/>
          <a:stretch/>
        </p:blipFill>
        <p:spPr bwMode="auto">
          <a:xfrm>
            <a:off x="-1" y="1066800"/>
            <a:ext cx="914661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8215" y="2301172"/>
            <a:ext cx="4724400" cy="338554"/>
          </a:xfrm>
          <a:prstGeom prst="rect">
            <a:avLst/>
          </a:prstGeom>
          <a:noFill/>
        </p:spPr>
        <p:txBody>
          <a:bodyPr wrap="square" rtlCol="0">
            <a:spAutoFit/>
          </a:bodyPr>
          <a:lstStyle/>
          <a:p>
            <a:r>
              <a:rPr lang="en-US" sz="1600" b="1" dirty="0" smtClean="0"/>
              <a:t>Aggregate hospital reports</a:t>
            </a:r>
          </a:p>
        </p:txBody>
      </p:sp>
    </p:spTree>
    <p:extLst>
      <p:ext uri="{BB962C8B-B14F-4D97-AF65-F5344CB8AC3E}">
        <p14:creationId xmlns:p14="http://schemas.microsoft.com/office/powerpoint/2010/main" val="171281715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C6898-6007-4132-BD9E-84FB4BADD336}" type="slidenum">
              <a:rPr lang="en-US" smtClean="0"/>
              <a:t>2</a:t>
            </a:fld>
            <a:endParaRPr lang="en-US"/>
          </a:p>
        </p:txBody>
      </p:sp>
      <p:sp>
        <p:nvSpPr>
          <p:cNvPr id="6" name="Content Placeholder 5"/>
          <p:cNvSpPr>
            <a:spLocks noGrp="1"/>
          </p:cNvSpPr>
          <p:nvPr>
            <p:ph sz="quarter" idx="14"/>
          </p:nvPr>
        </p:nvSpPr>
        <p:spPr>
          <a:xfrm>
            <a:off x="457200" y="1447800"/>
            <a:ext cx="83058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3600" dirty="0" smtClean="0"/>
              <a:t>Welcome and Introductions</a:t>
            </a:r>
            <a:endParaRPr lang="en-US" sz="3600" dirty="0"/>
          </a:p>
        </p:txBody>
      </p:sp>
    </p:spTree>
    <p:extLst>
      <p:ext uri="{BB962C8B-B14F-4D97-AF65-F5344CB8AC3E}">
        <p14:creationId xmlns:p14="http://schemas.microsoft.com/office/powerpoint/2010/main" val="254364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CCC6898-6007-4132-BD9E-84FB4BADD336}" type="slidenum">
              <a:rPr lang="en-US" smtClean="0"/>
              <a:t>20</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967" r="58785" b="35875"/>
          <a:stretch/>
        </p:blipFill>
        <p:spPr bwMode="auto">
          <a:xfrm>
            <a:off x="-18289" y="0"/>
            <a:ext cx="9215189"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417" y="1019420"/>
            <a:ext cx="3124200" cy="338554"/>
          </a:xfrm>
          <a:prstGeom prst="rect">
            <a:avLst/>
          </a:prstGeom>
          <a:noFill/>
        </p:spPr>
        <p:txBody>
          <a:bodyPr wrap="square" rtlCol="0">
            <a:spAutoFit/>
          </a:bodyPr>
          <a:lstStyle/>
          <a:p>
            <a:r>
              <a:rPr lang="en-US" sz="1600" b="1" dirty="0" smtClean="0"/>
              <a:t>Expanded BRFSS</a:t>
            </a:r>
          </a:p>
        </p:txBody>
      </p:sp>
    </p:spTree>
    <p:extLst>
      <p:ext uri="{BB962C8B-B14F-4D97-AF65-F5344CB8AC3E}">
        <p14:creationId xmlns:p14="http://schemas.microsoft.com/office/powerpoint/2010/main" val="255862393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21</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41" t="10125" r="59075" b="35875"/>
          <a:stretch/>
        </p:blipFill>
        <p:spPr bwMode="auto">
          <a:xfrm>
            <a:off x="0" y="359940"/>
            <a:ext cx="9144000" cy="616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5660" y="1357974"/>
            <a:ext cx="3124200" cy="338554"/>
          </a:xfrm>
          <a:prstGeom prst="rect">
            <a:avLst/>
          </a:prstGeom>
          <a:noFill/>
        </p:spPr>
        <p:txBody>
          <a:bodyPr wrap="square" rtlCol="0">
            <a:spAutoFit/>
          </a:bodyPr>
          <a:lstStyle/>
          <a:p>
            <a:r>
              <a:rPr lang="en-US" sz="1600" b="1" dirty="0" smtClean="0"/>
              <a:t>Expanded BRFSS</a:t>
            </a:r>
          </a:p>
        </p:txBody>
      </p:sp>
    </p:spTree>
    <p:extLst>
      <p:ext uri="{BB962C8B-B14F-4D97-AF65-F5344CB8AC3E}">
        <p14:creationId xmlns:p14="http://schemas.microsoft.com/office/powerpoint/2010/main" val="344398963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NCQA State of Quality 2013</a:t>
            </a:r>
            <a:br>
              <a:rPr lang="en-US" dirty="0" smtClean="0"/>
            </a:br>
            <a:r>
              <a:rPr lang="en-US" sz="2000" dirty="0" smtClean="0"/>
              <a:t>HEDIS measures for Health Plans using CAHPS patient survey</a:t>
            </a:r>
            <a:endParaRPr lang="en-US" sz="2000" dirty="0"/>
          </a:p>
        </p:txBody>
      </p:sp>
      <p:sp>
        <p:nvSpPr>
          <p:cNvPr id="3" name="Slide Number Placeholder 2"/>
          <p:cNvSpPr>
            <a:spLocks noGrp="1"/>
          </p:cNvSpPr>
          <p:nvPr>
            <p:ph type="sldNum" sz="quarter" idx="12"/>
          </p:nvPr>
        </p:nvSpPr>
        <p:spPr/>
        <p:txBody>
          <a:bodyPr/>
          <a:lstStyle/>
          <a:p>
            <a:fld id="{5CCC6898-6007-4132-BD9E-84FB4BADD336}" type="slidenum">
              <a:rPr lang="en-US" smtClean="0"/>
              <a:t>22</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87" t="16274" r="56463" b="37000"/>
          <a:stretch/>
        </p:blipFill>
        <p:spPr bwMode="auto">
          <a:xfrm>
            <a:off x="4522082" y="1371600"/>
            <a:ext cx="4498848" cy="4557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837" t="16125" r="74458" b="36062"/>
          <a:stretch/>
        </p:blipFill>
        <p:spPr bwMode="auto">
          <a:xfrm>
            <a:off x="91440" y="1371600"/>
            <a:ext cx="4462272"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0922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Influenza HEDIS measure over time</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23</a:t>
            </a:fld>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904432210"/>
              </p:ext>
            </p:extLst>
          </p:nvPr>
        </p:nvGraphicFramePr>
        <p:xfrm>
          <a:off x="762000" y="1600200"/>
          <a:ext cx="79248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920633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24</a:t>
            </a:fld>
            <a:endParaRPr lang="en-US" dirty="0"/>
          </a:p>
        </p:txBody>
      </p:sp>
      <p:sp>
        <p:nvSpPr>
          <p:cNvPr id="5" name="Content Placeholder 4"/>
          <p:cNvSpPr>
            <a:spLocks noGrp="1"/>
          </p:cNvSpPr>
          <p:nvPr>
            <p:ph sz="quarter" idx="14"/>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83" t="14681" r="56100" b="35500"/>
          <a:stretch/>
        </p:blipFill>
        <p:spPr bwMode="auto">
          <a:xfrm>
            <a:off x="-33528" y="1998913"/>
            <a:ext cx="9253728" cy="485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111" t="11625" r="55955" b="76750"/>
          <a:stretch/>
        </p:blipFill>
        <p:spPr bwMode="auto">
          <a:xfrm>
            <a:off x="0" y="865057"/>
            <a:ext cx="9144000" cy="113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73755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Influenza vaccination for Healthcare Personnel</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solidFill>
                  <a:srgbClr val="415462">
                    <a:tint val="75000"/>
                  </a:srgbClr>
                </a:solidFill>
              </a:rPr>
              <a:pPr/>
              <a:t>25</a:t>
            </a:fld>
            <a:endParaRPr lang="en-US" dirty="0">
              <a:solidFill>
                <a:srgbClr val="415462">
                  <a:tint val="75000"/>
                </a:srgbClr>
              </a:solidFill>
            </a:endParaRPr>
          </a:p>
        </p:txBody>
      </p:sp>
      <p:sp>
        <p:nvSpPr>
          <p:cNvPr id="5" name="Content Placeholder 4"/>
          <p:cNvSpPr>
            <a:spLocks noGrp="1"/>
          </p:cNvSpPr>
          <p:nvPr>
            <p:ph sz="quarter" idx="14"/>
          </p:nvPr>
        </p:nvSpPr>
        <p:spPr>
          <a:xfrm>
            <a:off x="685800" y="1600200"/>
            <a:ext cx="8001000" cy="4495800"/>
          </a:xfrm>
        </p:spPr>
        <p:txBody>
          <a:bodyPr/>
          <a:lstStyle/>
          <a:p>
            <a:r>
              <a:rPr lang="en-US" dirty="0" smtClean="0"/>
              <a:t>Beginning Jan 1, 2013 acute care hospitals are required to report data to NHSN for the entire flu season (Oct 1 to March 31) for the Inpatient Quality Reporting (IQR) program</a:t>
            </a:r>
          </a:p>
          <a:p>
            <a:pPr lvl="1"/>
            <a:r>
              <a:rPr lang="en-US" dirty="0" smtClean="0"/>
              <a:t>Hospital outpatient reporting (OQR</a:t>
            </a:r>
            <a:r>
              <a:rPr lang="en-US" dirty="0"/>
              <a:t>), ), long-term acute care </a:t>
            </a:r>
            <a:r>
              <a:rPr lang="en-US" dirty="0" smtClean="0"/>
              <a:t>facilities (LTCHQR), IRFs</a:t>
            </a:r>
            <a:r>
              <a:rPr lang="en-US" dirty="0"/>
              <a:t>, Ambulatory Surgical </a:t>
            </a:r>
            <a:r>
              <a:rPr lang="en-US" dirty="0" smtClean="0"/>
              <a:t>Centers begins October 2014</a:t>
            </a:r>
          </a:p>
          <a:p>
            <a:r>
              <a:rPr lang="en-US" dirty="0" smtClean="0"/>
              <a:t>Hospital-specific HCP influenza vaccination summary data reported to NHSN will be reported by CDC to CMS on May 15</a:t>
            </a:r>
          </a:p>
          <a:p>
            <a:r>
              <a:rPr lang="en-US" dirty="0" smtClean="0"/>
              <a:t>Public reporting of the data from acute care hospitals will begin with the 2013-2014 flu season.</a:t>
            </a:r>
            <a:endParaRPr lang="en-US" dirty="0"/>
          </a:p>
        </p:txBody>
      </p:sp>
    </p:spTree>
    <p:extLst>
      <p:ext uri="{BB962C8B-B14F-4D97-AF65-F5344CB8AC3E}">
        <p14:creationId xmlns:p14="http://schemas.microsoft.com/office/powerpoint/2010/main" val="1354783118"/>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415462">
                  <a:tint val="75000"/>
                </a:srgbClr>
              </a:solidFill>
            </a:endParaRPr>
          </a:p>
        </p:txBody>
      </p:sp>
      <p:sp>
        <p:nvSpPr>
          <p:cNvPr id="4" name="Slide Number Placeholder 3"/>
          <p:cNvSpPr>
            <a:spLocks noGrp="1"/>
          </p:cNvSpPr>
          <p:nvPr>
            <p:ph type="sldNum" sz="quarter" idx="12"/>
          </p:nvPr>
        </p:nvSpPr>
        <p:spPr/>
        <p:txBody>
          <a:bodyPr/>
          <a:lstStyle/>
          <a:p>
            <a:fld id="{5CCC6898-6007-4132-BD9E-84FB4BADD336}" type="slidenum">
              <a:rPr lang="en-US" smtClean="0">
                <a:solidFill>
                  <a:srgbClr val="415462">
                    <a:tint val="75000"/>
                  </a:srgbClr>
                </a:solidFill>
              </a:rPr>
              <a:pPr/>
              <a:t>26</a:t>
            </a:fld>
            <a:endParaRPr lang="en-US" dirty="0">
              <a:solidFill>
                <a:srgbClr val="415462">
                  <a:tint val="75000"/>
                </a:srgbClr>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38" t="16981" r="56027" b="48438"/>
          <a:stretch/>
        </p:blipFill>
        <p:spPr bwMode="auto">
          <a:xfrm>
            <a:off x="-30480" y="3200400"/>
            <a:ext cx="9308592" cy="337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111" t="21937" r="56027" b="58938"/>
          <a:stretch/>
        </p:blipFill>
        <p:spPr bwMode="auto">
          <a:xfrm>
            <a:off x="-33528" y="1524000"/>
            <a:ext cx="9290304" cy="186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898" t="11281" r="55950" b="77282"/>
          <a:stretch/>
        </p:blipFill>
        <p:spPr bwMode="auto">
          <a:xfrm>
            <a:off x="0" y="210312"/>
            <a:ext cx="9144000" cy="111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74766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solidFill>
                <a:srgbClr val="415462">
                  <a:tint val="75000"/>
                </a:srgbClr>
              </a:solidFill>
            </a:endParaRPr>
          </a:p>
        </p:txBody>
      </p:sp>
      <p:sp>
        <p:nvSpPr>
          <p:cNvPr id="3" name="Slide Number Placeholder 2"/>
          <p:cNvSpPr>
            <a:spLocks noGrp="1"/>
          </p:cNvSpPr>
          <p:nvPr>
            <p:ph type="sldNum" sz="quarter" idx="12"/>
          </p:nvPr>
        </p:nvSpPr>
        <p:spPr/>
        <p:txBody>
          <a:bodyPr/>
          <a:lstStyle/>
          <a:p>
            <a:fld id="{5CCC6898-6007-4132-BD9E-84FB4BADD336}" type="slidenum">
              <a:rPr lang="en-US" smtClean="0">
                <a:solidFill>
                  <a:srgbClr val="415462">
                    <a:tint val="75000"/>
                  </a:srgbClr>
                </a:solidFill>
              </a:rPr>
              <a:pPr/>
              <a:t>27</a:t>
            </a:fld>
            <a:endParaRPr lang="en-US">
              <a:solidFill>
                <a:srgbClr val="415462">
                  <a:tint val="75000"/>
                </a:srgbClr>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36" t="12028" r="61397" b="36063"/>
          <a:stretch/>
        </p:blipFill>
        <p:spPr bwMode="auto">
          <a:xfrm>
            <a:off x="0" y="0"/>
            <a:ext cx="9372600" cy="716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91821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HRSA Clinical Core Set of Measures</a:t>
            </a:r>
            <a:endParaRPr lang="en-US" dirty="0"/>
          </a:p>
        </p:txBody>
      </p:sp>
      <p:sp>
        <p:nvSpPr>
          <p:cNvPr id="3" name="Slide Number Placeholder 2"/>
          <p:cNvSpPr>
            <a:spLocks noGrp="1"/>
          </p:cNvSpPr>
          <p:nvPr>
            <p:ph type="sldNum" sz="quarter" idx="12"/>
          </p:nvPr>
        </p:nvSpPr>
        <p:spPr/>
        <p:txBody>
          <a:bodyPr/>
          <a:lstStyle/>
          <a:p>
            <a:fld id="{5CCC6898-6007-4132-BD9E-84FB4BADD336}" type="slidenum">
              <a:rPr lang="en-US" smtClean="0">
                <a:solidFill>
                  <a:srgbClr val="415462">
                    <a:tint val="75000"/>
                  </a:srgbClr>
                </a:solidFill>
              </a:rPr>
              <a:pPr/>
              <a:t>28</a:t>
            </a:fld>
            <a:endParaRPr lang="en-US">
              <a:solidFill>
                <a:srgbClr val="415462">
                  <a:tint val="75000"/>
                </a:srgbClr>
              </a:solidFill>
            </a:endParaRPr>
          </a:p>
        </p:txBody>
      </p:sp>
      <p:sp>
        <p:nvSpPr>
          <p:cNvPr id="5" name="Content Placeholder 4"/>
          <p:cNvSpPr>
            <a:spLocks noGrp="1"/>
          </p:cNvSpPr>
          <p:nvPr>
            <p:ph sz="quarter" idx="14"/>
          </p:nvPr>
        </p:nvSpPr>
        <p:spPr>
          <a:xfrm>
            <a:off x="762000" y="1524000"/>
            <a:ext cx="7924800" cy="4572000"/>
          </a:xfrm>
        </p:spPr>
        <p:txBody>
          <a:bodyPr/>
          <a:lstStyle/>
          <a:p>
            <a:r>
              <a:rPr lang="en-US" b="1" dirty="0"/>
              <a:t>Adult Influenza Vaccination</a:t>
            </a:r>
            <a:r>
              <a:rPr lang="en-US" dirty="0"/>
              <a:t/>
            </a:r>
            <a:br>
              <a:rPr lang="en-US" dirty="0"/>
            </a:br>
            <a:r>
              <a:rPr lang="en-US" i="1" dirty="0"/>
              <a:t>Percentage of patients 50 to 64 years of age who have received an influenza vaccine during flu </a:t>
            </a:r>
            <a:r>
              <a:rPr lang="en-US" i="1" dirty="0" smtClean="0"/>
              <a:t>season</a:t>
            </a:r>
            <a:endParaRPr lang="en-US" dirty="0"/>
          </a:p>
          <a:p>
            <a:r>
              <a:rPr lang="en-US" b="1" dirty="0"/>
              <a:t>Older Adult Influenza Vaccination</a:t>
            </a:r>
            <a:r>
              <a:rPr lang="en-US" dirty="0"/>
              <a:t/>
            </a:r>
            <a:br>
              <a:rPr lang="en-US" dirty="0"/>
            </a:br>
            <a:r>
              <a:rPr lang="en-US" i="1" dirty="0"/>
              <a:t>Percentage of patients 65 years and older who have received influenza vaccine during flu </a:t>
            </a:r>
            <a:r>
              <a:rPr lang="en-US" i="1" dirty="0" smtClean="0"/>
              <a:t>season</a:t>
            </a:r>
          </a:p>
          <a:p>
            <a:r>
              <a:rPr lang="en-US" b="1" dirty="0" smtClean="0"/>
              <a:t>Older </a:t>
            </a:r>
            <a:r>
              <a:rPr lang="en-US" b="1" dirty="0"/>
              <a:t>Adult Pneumococcal Immunization</a:t>
            </a:r>
            <a:r>
              <a:rPr lang="en-US" dirty="0"/>
              <a:t/>
            </a:r>
            <a:br>
              <a:rPr lang="en-US" dirty="0"/>
            </a:br>
            <a:r>
              <a:rPr lang="en-US" i="1" dirty="0"/>
              <a:t>Percentage of patients 65 and above who have ever received pneumococcal </a:t>
            </a:r>
            <a:r>
              <a:rPr lang="en-US" i="1" dirty="0" smtClean="0"/>
              <a:t>vaccine</a:t>
            </a:r>
          </a:p>
          <a:p>
            <a:r>
              <a:rPr lang="en-US" b="1" dirty="0" smtClean="0"/>
              <a:t>Hepatitis </a:t>
            </a:r>
            <a:r>
              <a:rPr lang="en-US" b="1" dirty="0"/>
              <a:t>B Vaccine for HIV+ patients</a:t>
            </a:r>
            <a:r>
              <a:rPr lang="en-US" dirty="0"/>
              <a:t/>
            </a:r>
            <a:br>
              <a:rPr lang="en-US" dirty="0"/>
            </a:br>
            <a:r>
              <a:rPr lang="en-US" i="1" dirty="0"/>
              <a:t>Percentage of patients with HIV infection who completed the vaccination series for Hepatitis B</a:t>
            </a:r>
            <a:r>
              <a:rPr lang="en-US" dirty="0"/>
              <a:t/>
            </a:r>
            <a:br>
              <a:rPr lang="en-US" dirty="0"/>
            </a:br>
            <a:endParaRPr lang="en-US" dirty="0"/>
          </a:p>
        </p:txBody>
      </p:sp>
    </p:spTree>
    <p:extLst>
      <p:ext uri="{BB962C8B-B14F-4D97-AF65-F5344CB8AC3E}">
        <p14:creationId xmlns:p14="http://schemas.microsoft.com/office/powerpoint/2010/main" val="68870661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2014 Medicaid Core Sets of Measures</a:t>
            </a:r>
            <a:endParaRPr lang="en-US" dirty="0"/>
          </a:p>
        </p:txBody>
      </p:sp>
      <p:sp>
        <p:nvSpPr>
          <p:cNvPr id="2" name="Footer Placeholder 1"/>
          <p:cNvSpPr>
            <a:spLocks noGrp="1"/>
          </p:cNvSpPr>
          <p:nvPr>
            <p:ph type="ftr" sz="quarter" idx="11"/>
          </p:nvPr>
        </p:nvSpPr>
        <p:spPr/>
        <p:txBody>
          <a:bodyPr/>
          <a:lstStyle/>
          <a:p>
            <a:endParaRPr lang="en-US">
              <a:solidFill>
                <a:srgbClr val="415462">
                  <a:tint val="75000"/>
                </a:srgbClr>
              </a:solidFill>
            </a:endParaRPr>
          </a:p>
        </p:txBody>
      </p:sp>
      <p:sp>
        <p:nvSpPr>
          <p:cNvPr id="3" name="Slide Number Placeholder 2"/>
          <p:cNvSpPr>
            <a:spLocks noGrp="1"/>
          </p:cNvSpPr>
          <p:nvPr>
            <p:ph type="sldNum" sz="quarter" idx="12"/>
          </p:nvPr>
        </p:nvSpPr>
        <p:spPr/>
        <p:txBody>
          <a:bodyPr/>
          <a:lstStyle/>
          <a:p>
            <a:fld id="{5CCC6898-6007-4132-BD9E-84FB4BADD336}" type="slidenum">
              <a:rPr lang="en-US" smtClean="0">
                <a:solidFill>
                  <a:srgbClr val="415462">
                    <a:tint val="75000"/>
                  </a:srgbClr>
                </a:solidFill>
              </a:rPr>
              <a:pPr/>
              <a:t>29</a:t>
            </a:fld>
            <a:endParaRPr lang="en-US">
              <a:solidFill>
                <a:srgbClr val="415462">
                  <a:tint val="75000"/>
                </a:srgbClr>
              </a:solidFill>
            </a:endParaRPr>
          </a:p>
        </p:txBody>
      </p:sp>
      <p:sp>
        <p:nvSpPr>
          <p:cNvPr id="5" name="Content Placeholder 4"/>
          <p:cNvSpPr>
            <a:spLocks noGrp="1"/>
          </p:cNvSpPr>
          <p:nvPr>
            <p:ph sz="quarter" idx="14"/>
          </p:nvPr>
        </p:nvSpPr>
        <p:spPr>
          <a:xfrm>
            <a:off x="457200" y="1600200"/>
            <a:ext cx="8229600" cy="4495800"/>
          </a:xfrm>
        </p:spPr>
        <p:txBody>
          <a:bodyPr/>
          <a:lstStyle/>
          <a:p>
            <a:pPr marL="0" indent="0">
              <a:buNone/>
            </a:pPr>
            <a:r>
              <a:rPr lang="en-US" sz="2800" dirty="0" smtClean="0">
                <a:solidFill>
                  <a:srgbClr val="000000"/>
                </a:solidFill>
                <a:latin typeface="Arial"/>
              </a:rPr>
              <a:t>ADULT</a:t>
            </a:r>
            <a:r>
              <a:rPr lang="en-US" sz="4400" dirty="0" smtClean="0">
                <a:solidFill>
                  <a:srgbClr val="000000"/>
                </a:solidFill>
                <a:latin typeface="Arial"/>
              </a:rPr>
              <a:t> </a:t>
            </a:r>
            <a:r>
              <a:rPr lang="en-US" dirty="0" smtClean="0">
                <a:solidFill>
                  <a:srgbClr val="000000"/>
                </a:solidFill>
                <a:latin typeface="Arial"/>
              </a:rPr>
              <a:t>(26 measures)</a:t>
            </a:r>
          </a:p>
          <a:p>
            <a:r>
              <a:rPr lang="en-US" dirty="0" smtClean="0">
                <a:solidFill>
                  <a:srgbClr val="000000"/>
                </a:solidFill>
                <a:latin typeface="Arial"/>
              </a:rPr>
              <a:t>Flu </a:t>
            </a:r>
            <a:r>
              <a:rPr lang="en-US" dirty="0">
                <a:solidFill>
                  <a:srgbClr val="000000"/>
                </a:solidFill>
                <a:latin typeface="Arial"/>
              </a:rPr>
              <a:t>Vaccinations for Adults Ages 18 to 64 </a:t>
            </a:r>
            <a:r>
              <a:rPr lang="en-US" dirty="0" smtClean="0">
                <a:solidFill>
                  <a:srgbClr val="000000"/>
                </a:solidFill>
                <a:latin typeface="Arial"/>
              </a:rPr>
              <a:t>(NCQA)</a:t>
            </a:r>
          </a:p>
          <a:p>
            <a:pPr marL="0" indent="0">
              <a:buNone/>
            </a:pPr>
            <a:endParaRPr lang="en-US" dirty="0">
              <a:solidFill>
                <a:srgbClr val="000000"/>
              </a:solidFill>
              <a:latin typeface="Arial"/>
            </a:endParaRPr>
          </a:p>
          <a:p>
            <a:pPr marL="0" indent="0">
              <a:buNone/>
            </a:pPr>
            <a:r>
              <a:rPr lang="en-US" dirty="0" smtClean="0">
                <a:solidFill>
                  <a:srgbClr val="000000"/>
                </a:solidFill>
                <a:latin typeface="Arial"/>
              </a:rPr>
              <a:t>CHILD HEALTH (23 measures)</a:t>
            </a:r>
          </a:p>
          <a:p>
            <a:r>
              <a:rPr lang="en-US" dirty="0" smtClean="0">
                <a:solidFill>
                  <a:srgbClr val="221E1F"/>
                </a:solidFill>
                <a:latin typeface="Arial"/>
              </a:rPr>
              <a:t>Childhood </a:t>
            </a:r>
            <a:r>
              <a:rPr lang="en-US" dirty="0">
                <a:solidFill>
                  <a:srgbClr val="221E1F"/>
                </a:solidFill>
                <a:latin typeface="Arial"/>
              </a:rPr>
              <a:t>Immunization </a:t>
            </a:r>
            <a:r>
              <a:rPr lang="en-US" dirty="0" smtClean="0">
                <a:solidFill>
                  <a:srgbClr val="221E1F"/>
                </a:solidFill>
                <a:latin typeface="Arial"/>
              </a:rPr>
              <a:t>Status</a:t>
            </a:r>
          </a:p>
          <a:p>
            <a:r>
              <a:rPr lang="en-US" dirty="0">
                <a:solidFill>
                  <a:srgbClr val="221E1F"/>
                </a:solidFill>
                <a:latin typeface="Arial"/>
              </a:rPr>
              <a:t>Immunization Status for </a:t>
            </a:r>
            <a:r>
              <a:rPr lang="en-US" dirty="0" smtClean="0">
                <a:solidFill>
                  <a:srgbClr val="221E1F"/>
                </a:solidFill>
                <a:latin typeface="Arial"/>
              </a:rPr>
              <a:t>Adolescents</a:t>
            </a:r>
          </a:p>
          <a:p>
            <a:r>
              <a:rPr lang="en-US" dirty="0" smtClean="0">
                <a:solidFill>
                  <a:srgbClr val="221E1F"/>
                </a:solidFill>
                <a:latin typeface="Arial"/>
              </a:rPr>
              <a:t>Human </a:t>
            </a:r>
            <a:r>
              <a:rPr lang="en-US" dirty="0">
                <a:solidFill>
                  <a:srgbClr val="221E1F"/>
                </a:solidFill>
                <a:latin typeface="Arial"/>
              </a:rPr>
              <a:t>Papillomavirus (HPV) Vaccine for Female Adolescents	</a:t>
            </a:r>
          </a:p>
          <a:p>
            <a:pPr marL="0" indent="0">
              <a:buNone/>
            </a:pPr>
            <a:r>
              <a:rPr lang="en-US" dirty="0" smtClean="0">
                <a:solidFill>
                  <a:srgbClr val="221E1F"/>
                </a:solidFill>
                <a:latin typeface="Arial"/>
              </a:rPr>
              <a:t> </a:t>
            </a:r>
            <a:r>
              <a:rPr lang="en-US" dirty="0">
                <a:solidFill>
                  <a:srgbClr val="221E1F"/>
                </a:solidFill>
                <a:latin typeface="Arial"/>
              </a:rPr>
              <a:t>	</a:t>
            </a:r>
          </a:p>
          <a:p>
            <a:pPr marL="0" indent="0">
              <a:buNone/>
            </a:pPr>
            <a:endParaRPr lang="en-US" dirty="0">
              <a:solidFill>
                <a:srgbClr val="000000"/>
              </a:solidFill>
              <a:latin typeface="Arial"/>
            </a:endParaRPr>
          </a:p>
          <a:p>
            <a:endParaRPr lang="en-US" dirty="0"/>
          </a:p>
        </p:txBody>
      </p:sp>
    </p:spTree>
    <p:extLst>
      <p:ext uri="{BB962C8B-B14F-4D97-AF65-F5344CB8AC3E}">
        <p14:creationId xmlns:p14="http://schemas.microsoft.com/office/powerpoint/2010/main" val="232379097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white">
          <a:xfrm>
            <a:off x="762000" y="533400"/>
            <a:ext cx="7924800" cy="1143000"/>
          </a:xfrm>
        </p:spPr>
        <p:txBody>
          <a:bodyPr/>
          <a:lstStyle/>
          <a:p>
            <a:r>
              <a:rPr lang="en-US" dirty="0" err="1" smtClean="0">
                <a:solidFill>
                  <a:schemeClr val="bg1"/>
                </a:solidFill>
              </a:rPr>
              <a:t>Multistakeholder</a:t>
            </a:r>
            <a:r>
              <a:rPr lang="en-US" dirty="0" smtClean="0">
                <a:solidFill>
                  <a:schemeClr val="bg1"/>
                </a:solidFill>
              </a:rPr>
              <a:t> Committee </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51904184"/>
              </p:ext>
            </p:extLst>
          </p:nvPr>
        </p:nvGraphicFramePr>
        <p:xfrm>
          <a:off x="76200" y="1569720"/>
          <a:ext cx="9044152" cy="4489260"/>
        </p:xfrm>
        <a:graphic>
          <a:graphicData uri="http://schemas.openxmlformats.org/drawingml/2006/table">
            <a:tbl>
              <a:tblPr firstRow="1" bandRow="1">
                <a:tableStyleId>{BC89EF96-8CEA-46FF-86C4-4CE0E7609802}</a:tableStyleId>
              </a:tblPr>
              <a:tblGrid>
                <a:gridCol w="4548352"/>
                <a:gridCol w="4495800"/>
              </a:tblGrid>
              <a:tr h="457200">
                <a:tc>
                  <a:txBody>
                    <a:bodyPr/>
                    <a:lstStyle/>
                    <a:p>
                      <a:r>
                        <a:rPr lang="en-US" sz="1500" b="1" dirty="0" smtClean="0"/>
                        <a:t>Amir </a:t>
                      </a:r>
                      <a:r>
                        <a:rPr lang="en-US" sz="1500" b="1" dirty="0" err="1" smtClean="0"/>
                        <a:t>Qaseem</a:t>
                      </a:r>
                      <a:r>
                        <a:rPr lang="en-US" sz="1500" b="1" dirty="0" smtClean="0"/>
                        <a:t> (Co-Chair), </a:t>
                      </a:r>
                      <a:r>
                        <a:rPr lang="en-US" sz="1500" b="0" dirty="0" smtClean="0"/>
                        <a:t>American College of Physicians </a:t>
                      </a: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1" dirty="0" smtClean="0"/>
                        <a:t>Caroline Johnson</a:t>
                      </a:r>
                      <a:r>
                        <a:rPr lang="en-US" sz="1500" dirty="0" smtClean="0"/>
                        <a:t>, </a:t>
                      </a:r>
                      <a:r>
                        <a:rPr lang="en-US" sz="1500" b="0" i="0" u="none" strike="noStrike" kern="1200" baseline="0" dirty="0" smtClean="0">
                          <a:solidFill>
                            <a:schemeClr val="tx1"/>
                          </a:solidFill>
                          <a:latin typeface="+mn-lt"/>
                          <a:ea typeface="+mn-ea"/>
                          <a:cs typeface="+mn-cs"/>
                        </a:rPr>
                        <a:t>Philadelphia Department of Public Health</a:t>
                      </a:r>
                      <a:endParaRPr lang="en-US" sz="1500" dirty="0"/>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396240">
                <a:tc>
                  <a:txBody>
                    <a:bodyPr/>
                    <a:lstStyle/>
                    <a:p>
                      <a:r>
                        <a:rPr lang="en-US" sz="1500" b="1" dirty="0" smtClean="0"/>
                        <a:t>Ernest Moy (Co-Chair</a:t>
                      </a:r>
                      <a:r>
                        <a:rPr lang="en-US" sz="1500" dirty="0" smtClean="0"/>
                        <a:t>), Agency</a:t>
                      </a:r>
                      <a:r>
                        <a:rPr lang="en-US" sz="1500" baseline="0" dirty="0" smtClean="0"/>
                        <a:t> for Healthcare Research and Quality </a:t>
                      </a:r>
                      <a:endParaRPr lang="en-US" sz="1500" dirty="0"/>
                    </a:p>
                  </a:txBody>
                  <a:tcPr>
                    <a:lnT w="9525" cap="flat" cmpd="sng" algn="ctr">
                      <a:solidFill>
                        <a:schemeClr val="accent1"/>
                      </a:solidFill>
                      <a:prstDash val="solid"/>
                      <a:round/>
                      <a:headEnd type="none" w="med" len="med"/>
                      <a:tailEnd type="none" w="med" len="med"/>
                    </a:lnT>
                  </a:tcPr>
                </a:tc>
                <a:tc>
                  <a:txBody>
                    <a:bodyPr/>
                    <a:lstStyle/>
                    <a:p>
                      <a:r>
                        <a:rPr lang="en-US" sz="1500" b="1" dirty="0" smtClean="0"/>
                        <a:t>Megan Lindley</a:t>
                      </a:r>
                      <a:r>
                        <a:rPr lang="en-US" sz="1500" dirty="0" smtClean="0"/>
                        <a:t>, Centers for Disease Control and Prevention</a:t>
                      </a:r>
                    </a:p>
                  </a:txBody>
                  <a:tcPr>
                    <a:lnT w="9525" cap="flat" cmpd="sng" algn="ctr">
                      <a:solidFill>
                        <a:schemeClr val="accent1"/>
                      </a:solidFill>
                      <a:prstDash val="solid"/>
                      <a:round/>
                      <a:headEnd type="none" w="med" len="med"/>
                      <a:tailEnd type="none" w="med" len="med"/>
                    </a:lnT>
                  </a:tcPr>
                </a:tc>
              </a:tr>
              <a:tr h="381000">
                <a:tc>
                  <a:txBody>
                    <a:bodyPr/>
                    <a:lstStyle/>
                    <a:p>
                      <a:r>
                        <a:rPr lang="en-US" sz="1500" b="1" dirty="0" smtClean="0"/>
                        <a:t>Roger Baxter</a:t>
                      </a:r>
                      <a:r>
                        <a:rPr lang="en-US" sz="1500" dirty="0" smtClean="0"/>
                        <a:t>, Kaiser </a:t>
                      </a:r>
                      <a:r>
                        <a:rPr lang="en-US" sz="1500" b="0" i="0" u="none" strike="noStrike" kern="1200" baseline="0" dirty="0" smtClean="0">
                          <a:solidFill>
                            <a:schemeClr val="tx1"/>
                          </a:solidFill>
                          <a:latin typeface="+mn-lt"/>
                          <a:ea typeface="+mn-ea"/>
                          <a:cs typeface="+mn-cs"/>
                        </a:rPr>
                        <a:t>Permanente Vaccine Study Center </a:t>
                      </a:r>
                      <a:endParaRPr lang="en-US" sz="1500" dirty="0"/>
                    </a:p>
                  </a:txBody>
                  <a:tcPr/>
                </a:tc>
                <a:tc>
                  <a:txBody>
                    <a:bodyPr/>
                    <a:lstStyle/>
                    <a:p>
                      <a:r>
                        <a:rPr lang="en-US" sz="1500" b="1" dirty="0" smtClean="0"/>
                        <a:t>James</a:t>
                      </a:r>
                      <a:r>
                        <a:rPr lang="en-US" sz="1500" b="1" baseline="0" dirty="0" smtClean="0"/>
                        <a:t> McCabe</a:t>
                      </a:r>
                      <a:r>
                        <a:rPr lang="en-US" sz="1500" baseline="0" dirty="0" smtClean="0"/>
                        <a:t>, Safeway Pharmacy</a:t>
                      </a:r>
                      <a:endParaRPr lang="en-US" sz="1500" dirty="0"/>
                    </a:p>
                  </a:txBody>
                  <a:tcPr/>
                </a:tc>
              </a:tr>
              <a:tr h="381000">
                <a:tc>
                  <a:txBody>
                    <a:bodyPr/>
                    <a:lstStyle/>
                    <a:p>
                      <a:r>
                        <a:rPr lang="en-US" sz="1500" b="1" dirty="0" smtClean="0"/>
                        <a:t>Howard </a:t>
                      </a:r>
                      <a:r>
                        <a:rPr lang="en-US" sz="1500" b="1" dirty="0" err="1" smtClean="0"/>
                        <a:t>Bregman</a:t>
                      </a:r>
                      <a:r>
                        <a:rPr lang="en-US" sz="1500" dirty="0" smtClean="0"/>
                        <a:t>, Epic</a:t>
                      </a:r>
                      <a:endParaRPr lang="en-US" sz="1500" dirty="0"/>
                    </a:p>
                  </a:txBody>
                  <a:tcPr/>
                </a:tc>
                <a:tc>
                  <a:txBody>
                    <a:bodyPr/>
                    <a:lstStyle/>
                    <a:p>
                      <a:r>
                        <a:rPr lang="en-US" sz="1500" b="1" dirty="0" smtClean="0"/>
                        <a:t>David </a:t>
                      </a:r>
                      <a:r>
                        <a:rPr lang="en-US" sz="1500" b="1" dirty="0" err="1" smtClean="0"/>
                        <a:t>Nace</a:t>
                      </a:r>
                      <a:r>
                        <a:rPr lang="en-US" sz="1500" dirty="0" smtClean="0"/>
                        <a:t>,</a:t>
                      </a:r>
                      <a:r>
                        <a:rPr lang="en-US" sz="1500" baseline="0" dirty="0" smtClean="0"/>
                        <a:t> </a:t>
                      </a:r>
                      <a:r>
                        <a:rPr lang="en-US" sz="1500" b="0" i="0" u="none" strike="noStrike" kern="1200" baseline="0" dirty="0" smtClean="0">
                          <a:solidFill>
                            <a:schemeClr val="tx1"/>
                          </a:solidFill>
                          <a:latin typeface="+mn-lt"/>
                          <a:ea typeface="+mn-ea"/>
                          <a:cs typeface="+mn-cs"/>
                        </a:rPr>
                        <a:t>University of Pittsburgh Institute on Aging</a:t>
                      </a:r>
                      <a:endParaRPr lang="en-US" sz="1500" dirty="0"/>
                    </a:p>
                  </a:txBody>
                  <a:tcPr/>
                </a:tc>
              </a:tr>
              <a:tr h="404940">
                <a:tc>
                  <a:txBody>
                    <a:bodyPr/>
                    <a:lstStyle/>
                    <a:p>
                      <a:r>
                        <a:rPr lang="en-US" sz="1500" b="1" dirty="0" smtClean="0"/>
                        <a:t>Eddy </a:t>
                      </a:r>
                      <a:r>
                        <a:rPr lang="en-US" sz="1500" b="1" dirty="0" err="1" smtClean="0"/>
                        <a:t>Bresnitz</a:t>
                      </a:r>
                      <a:r>
                        <a:rPr lang="en-US" sz="1500" dirty="0" smtClean="0"/>
                        <a:t>, Merck Vaccines</a:t>
                      </a:r>
                      <a:endParaRPr lang="en-US" sz="1500" dirty="0"/>
                    </a:p>
                  </a:txBody>
                  <a:tcPr/>
                </a:tc>
                <a:tc>
                  <a:txBody>
                    <a:bodyPr/>
                    <a:lstStyle/>
                    <a:p>
                      <a:r>
                        <a:rPr lang="en-US" sz="1500" b="1" i="0" u="none" strike="noStrike" kern="1200" baseline="0" dirty="0" smtClean="0">
                          <a:solidFill>
                            <a:schemeClr val="tx1"/>
                          </a:solidFill>
                          <a:latin typeface="+mn-lt"/>
                          <a:ea typeface="+mn-ea"/>
                          <a:cs typeface="+mn-cs"/>
                        </a:rPr>
                        <a:t>Patricia </a:t>
                      </a:r>
                      <a:r>
                        <a:rPr lang="en-US" sz="1500" b="1" i="0" u="none" strike="noStrike" kern="1200" baseline="0" dirty="0" err="1" smtClean="0">
                          <a:solidFill>
                            <a:schemeClr val="tx1"/>
                          </a:solidFill>
                          <a:latin typeface="+mn-lt"/>
                          <a:ea typeface="+mn-ea"/>
                          <a:cs typeface="+mn-cs"/>
                        </a:rPr>
                        <a:t>Nuzzie</a:t>
                      </a:r>
                      <a:r>
                        <a:rPr lang="en-US" sz="1500" b="1" i="0" u="none" strike="noStrike" kern="1200" baseline="0" dirty="0" smtClean="0">
                          <a:solidFill>
                            <a:schemeClr val="tx1"/>
                          </a:solidFill>
                          <a:latin typeface="+mn-lt"/>
                          <a:ea typeface="+mn-ea"/>
                          <a:cs typeface="+mn-cs"/>
                        </a:rPr>
                        <a:t>, </a:t>
                      </a:r>
                      <a:r>
                        <a:rPr lang="en-US" sz="1500" b="0" i="0" u="none" strike="noStrike" kern="1200" baseline="0" dirty="0" smtClean="0">
                          <a:solidFill>
                            <a:schemeClr val="tx1"/>
                          </a:solidFill>
                          <a:latin typeface="+mn-lt"/>
                          <a:ea typeface="+mn-ea"/>
                          <a:cs typeface="+mn-cs"/>
                        </a:rPr>
                        <a:t>The Immunization Project </a:t>
                      </a:r>
                      <a:endParaRPr lang="en-US" sz="1500" b="0" dirty="0"/>
                    </a:p>
                  </a:txBody>
                  <a:tcPr/>
                </a:tc>
              </a:tr>
              <a:tr h="289560">
                <a:tc>
                  <a:txBody>
                    <a:bodyPr/>
                    <a:lstStyle/>
                    <a:p>
                      <a:r>
                        <a:rPr lang="en-US" sz="1500" b="1" dirty="0" smtClean="0"/>
                        <a:t>Jeffrey</a:t>
                      </a:r>
                      <a:r>
                        <a:rPr lang="en-US" sz="1500" b="1" baseline="0" dirty="0" smtClean="0"/>
                        <a:t> </a:t>
                      </a:r>
                      <a:r>
                        <a:rPr lang="en-US" sz="1500" b="1" baseline="0" dirty="0" err="1" smtClean="0"/>
                        <a:t>Duchin</a:t>
                      </a:r>
                      <a:r>
                        <a:rPr lang="en-US" sz="1500" baseline="0" dirty="0" smtClean="0"/>
                        <a:t>, </a:t>
                      </a:r>
                      <a:r>
                        <a:rPr lang="en-US" sz="1500" b="0" i="0" u="none" strike="noStrike" kern="1200" baseline="0" dirty="0" smtClean="0">
                          <a:solidFill>
                            <a:schemeClr val="tx1"/>
                          </a:solidFill>
                          <a:latin typeface="+mn-lt"/>
                          <a:ea typeface="+mn-ea"/>
                          <a:cs typeface="+mn-cs"/>
                        </a:rPr>
                        <a:t>Communicable Disease Control, Seattle &amp; King County </a:t>
                      </a:r>
                      <a:endParaRPr lang="en-US" sz="1500" dirty="0"/>
                    </a:p>
                  </a:txBody>
                  <a:tcPr/>
                </a:tc>
                <a:tc>
                  <a:txBody>
                    <a:bodyPr/>
                    <a:lstStyle/>
                    <a:p>
                      <a:r>
                        <a:rPr lang="en-US" sz="1500" b="1" dirty="0" smtClean="0"/>
                        <a:t>Laura Riley</a:t>
                      </a:r>
                      <a:r>
                        <a:rPr lang="en-US" sz="1500" dirty="0" smtClean="0"/>
                        <a:t>,</a:t>
                      </a:r>
                      <a:r>
                        <a:rPr lang="en-US" sz="1500" baseline="0" dirty="0" smtClean="0"/>
                        <a:t> </a:t>
                      </a:r>
                      <a:r>
                        <a:rPr lang="en-US" sz="1500" b="0" i="0" u="none" strike="noStrike" kern="1200" baseline="0" dirty="0" smtClean="0">
                          <a:solidFill>
                            <a:schemeClr val="tx1"/>
                          </a:solidFill>
                          <a:latin typeface="+mn-lt"/>
                          <a:ea typeface="+mn-ea"/>
                          <a:cs typeface="+mn-cs"/>
                        </a:rPr>
                        <a:t>Massachusetts General Hospital</a:t>
                      </a:r>
                      <a:endParaRPr lang="en-US" sz="1500" dirty="0"/>
                    </a:p>
                  </a:txBody>
                  <a:tcPr/>
                </a:tc>
              </a:tr>
              <a:tr h="265620">
                <a:tc>
                  <a:txBody>
                    <a:bodyPr/>
                    <a:lstStyle/>
                    <a:p>
                      <a:r>
                        <a:rPr lang="en-US" sz="1500" b="1" dirty="0" smtClean="0"/>
                        <a:t>Jennifer</a:t>
                      </a:r>
                      <a:r>
                        <a:rPr lang="en-US" sz="1500" b="1" baseline="0" dirty="0" smtClean="0"/>
                        <a:t> Heath</a:t>
                      </a:r>
                      <a:r>
                        <a:rPr lang="en-US" sz="1500" baseline="0" dirty="0" smtClean="0"/>
                        <a:t>, Minnesota Dept. of Health </a:t>
                      </a:r>
                      <a:endParaRPr lang="en-US" sz="1500" dirty="0"/>
                    </a:p>
                  </a:txBody>
                  <a:tcPr/>
                </a:tc>
                <a:tc>
                  <a:txBody>
                    <a:bodyPr/>
                    <a:lstStyle/>
                    <a:p>
                      <a:r>
                        <a:rPr lang="en-US" sz="1500" b="1" dirty="0" smtClean="0"/>
                        <a:t>Douglas </a:t>
                      </a:r>
                      <a:r>
                        <a:rPr lang="en-US" sz="1500" b="1" dirty="0" err="1" smtClean="0"/>
                        <a:t>Shenson</a:t>
                      </a:r>
                      <a:r>
                        <a:rPr lang="en-US" sz="1500" dirty="0" smtClean="0"/>
                        <a:t>, </a:t>
                      </a:r>
                      <a:r>
                        <a:rPr lang="en-US" sz="1500" b="0" i="0" u="none" strike="noStrike" kern="1200" baseline="0" dirty="0" smtClean="0">
                          <a:solidFill>
                            <a:schemeClr val="tx1"/>
                          </a:solidFill>
                          <a:latin typeface="+mn-lt"/>
                          <a:ea typeface="+mn-ea"/>
                          <a:cs typeface="+mn-cs"/>
                        </a:rPr>
                        <a:t>Yale University School of Medicine</a:t>
                      </a:r>
                      <a:endParaRPr lang="en-US" sz="1500" dirty="0"/>
                    </a:p>
                  </a:txBody>
                  <a:tcPr/>
                </a:tc>
              </a:tr>
              <a:tr h="404940">
                <a:tc>
                  <a:txBody>
                    <a:bodyPr/>
                    <a:lstStyle/>
                    <a:p>
                      <a:r>
                        <a:rPr lang="en-US" sz="1500" b="1" dirty="0" smtClean="0"/>
                        <a:t>Robert Hopkins</a:t>
                      </a:r>
                      <a:r>
                        <a:rPr lang="en-US" sz="1500" dirty="0" smtClean="0"/>
                        <a:t>, </a:t>
                      </a:r>
                      <a:r>
                        <a:rPr lang="en-US" sz="1500" b="0" i="0" u="none" strike="noStrike" kern="1200" baseline="0" dirty="0" smtClean="0">
                          <a:solidFill>
                            <a:schemeClr val="tx1"/>
                          </a:solidFill>
                          <a:latin typeface="+mn-lt"/>
                          <a:ea typeface="+mn-ea"/>
                          <a:cs typeface="+mn-cs"/>
                        </a:rPr>
                        <a:t>University of Arkansas for Medical Sciences</a:t>
                      </a:r>
                      <a:endParaRPr lang="en-US" sz="1500" dirty="0"/>
                    </a:p>
                  </a:txBody>
                  <a:tcPr/>
                </a:tc>
                <a:tc>
                  <a:txBody>
                    <a:bodyPr/>
                    <a:lstStyle/>
                    <a:p>
                      <a:r>
                        <a:rPr lang="en-US" sz="1500" b="1" dirty="0" smtClean="0"/>
                        <a:t>Sandra </a:t>
                      </a:r>
                      <a:r>
                        <a:rPr lang="en-US" sz="1500" b="1" dirty="0" err="1" smtClean="0"/>
                        <a:t>Sommer</a:t>
                      </a:r>
                      <a:r>
                        <a:rPr lang="en-US" sz="1500" dirty="0" smtClean="0"/>
                        <a:t>, Virginia Department of Health</a:t>
                      </a:r>
                      <a:endParaRPr lang="en-US" sz="1500" dirty="0"/>
                    </a:p>
                  </a:txBody>
                  <a:tcPr/>
                </a:tc>
              </a:tr>
              <a:tr h="402780">
                <a:tc>
                  <a:txBody>
                    <a:bodyPr/>
                    <a:lstStyle/>
                    <a:p>
                      <a:r>
                        <a:rPr lang="en-US" sz="1500" b="1" dirty="0" smtClean="0"/>
                        <a:t>Joseph Hunter</a:t>
                      </a:r>
                      <a:r>
                        <a:rPr lang="en-US" sz="1500" dirty="0" smtClean="0"/>
                        <a:t>, Methodist-Le Bonheur Healthcare </a:t>
                      </a:r>
                    </a:p>
                  </a:txBody>
                  <a:tcPr/>
                </a:tc>
                <a:tc>
                  <a:txBody>
                    <a:bodyPr/>
                    <a:lstStyle/>
                    <a:p>
                      <a:r>
                        <a:rPr lang="en-US" sz="1500" b="1" dirty="0" smtClean="0"/>
                        <a:t>Samuel</a:t>
                      </a:r>
                      <a:r>
                        <a:rPr lang="en-US" sz="1500" b="1" baseline="0" dirty="0" smtClean="0"/>
                        <a:t> </a:t>
                      </a:r>
                      <a:r>
                        <a:rPr lang="en-US" sz="1500" b="1" baseline="0" dirty="0" err="1" smtClean="0"/>
                        <a:t>Stolpe</a:t>
                      </a:r>
                      <a:r>
                        <a:rPr lang="en-US" sz="1500" baseline="0" dirty="0" smtClean="0"/>
                        <a:t>, Pharmacy Quality Alliance</a:t>
                      </a:r>
                      <a:endParaRPr lang="en-US" sz="1500" dirty="0"/>
                    </a:p>
                  </a:txBody>
                  <a:tcPr/>
                </a:tc>
              </a:tr>
              <a:tr h="404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Janet Jennings</a:t>
                      </a:r>
                      <a:r>
                        <a:rPr lang="en-US" sz="1500" b="0" dirty="0" smtClean="0"/>
                        <a:t>, Blue Care Network</a:t>
                      </a:r>
                    </a:p>
                  </a:txBody>
                  <a:tcPr/>
                </a:tc>
                <a:tc>
                  <a:txBody>
                    <a:bodyPr/>
                    <a:lstStyle/>
                    <a:p>
                      <a:r>
                        <a:rPr lang="en-US" sz="1500" b="1" dirty="0" err="1" smtClean="0"/>
                        <a:t>Litjen</a:t>
                      </a:r>
                      <a:r>
                        <a:rPr lang="en-US" sz="1500" b="1" dirty="0" smtClean="0"/>
                        <a:t> (L.J.) Tan</a:t>
                      </a:r>
                      <a:r>
                        <a:rPr lang="en-US" sz="1500" dirty="0" smtClean="0"/>
                        <a:t>, Immunization Action Coalition</a:t>
                      </a:r>
                      <a:endParaRPr lang="en-US" sz="1500" dirty="0"/>
                    </a:p>
                  </a:txBody>
                  <a:tcPr/>
                </a:tc>
              </a:tr>
            </a:tbl>
          </a:graphicData>
        </a:graphic>
      </p:graphicFrame>
    </p:spTree>
    <p:extLst>
      <p:ext uri="{BB962C8B-B14F-4D97-AF65-F5344CB8AC3E}">
        <p14:creationId xmlns:p14="http://schemas.microsoft.com/office/powerpoint/2010/main" val="562447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Meaningful Use of Health Information Technology Incentive Program</a:t>
            </a:r>
            <a:endParaRPr lang="en-US" dirty="0"/>
          </a:p>
        </p:txBody>
      </p:sp>
      <p:sp>
        <p:nvSpPr>
          <p:cNvPr id="3" name="Slide Number Placeholder 2"/>
          <p:cNvSpPr>
            <a:spLocks noGrp="1"/>
          </p:cNvSpPr>
          <p:nvPr>
            <p:ph type="sldNum" sz="quarter" idx="12"/>
          </p:nvPr>
        </p:nvSpPr>
        <p:spPr/>
        <p:txBody>
          <a:bodyPr/>
          <a:lstStyle/>
          <a:p>
            <a:fld id="{5CCC6898-6007-4132-BD9E-84FB4BADD336}" type="slidenum">
              <a:rPr lang="en-US" smtClean="0">
                <a:solidFill>
                  <a:srgbClr val="415462">
                    <a:tint val="75000"/>
                  </a:srgbClr>
                </a:solidFill>
              </a:rPr>
              <a:pPr/>
              <a:t>30</a:t>
            </a:fld>
            <a:endParaRPr lang="en-US">
              <a:solidFill>
                <a:srgbClr val="415462">
                  <a:tint val="75000"/>
                </a:srgbClr>
              </a:solidFill>
            </a:endParaRPr>
          </a:p>
        </p:txBody>
      </p:sp>
      <p:sp>
        <p:nvSpPr>
          <p:cNvPr id="5" name="Content Placeholder 4"/>
          <p:cNvSpPr>
            <a:spLocks noGrp="1"/>
          </p:cNvSpPr>
          <p:nvPr>
            <p:ph sz="quarter" idx="14"/>
          </p:nvPr>
        </p:nvSpPr>
        <p:spPr>
          <a:xfrm>
            <a:off x="609600" y="1447800"/>
            <a:ext cx="8153400" cy="4648200"/>
          </a:xfrm>
        </p:spPr>
        <p:txBody>
          <a:bodyPr/>
          <a:lstStyle/>
          <a:p>
            <a:pPr>
              <a:spcBef>
                <a:spcPts val="0"/>
              </a:spcBef>
            </a:pPr>
            <a:r>
              <a:rPr lang="en-US" dirty="0" smtClean="0"/>
              <a:t>Incentives for eligible providers and eligible hospitals</a:t>
            </a:r>
          </a:p>
          <a:p>
            <a:pPr>
              <a:spcBef>
                <a:spcPts val="0"/>
              </a:spcBef>
            </a:pPr>
            <a:r>
              <a:rPr lang="en-US" dirty="0" smtClean="0"/>
              <a:t>MU requirements for immunization</a:t>
            </a:r>
          </a:p>
          <a:p>
            <a:pPr lvl="1"/>
            <a:r>
              <a:rPr lang="en-US" dirty="0" smtClean="0"/>
              <a:t>Stage 1 </a:t>
            </a:r>
          </a:p>
          <a:p>
            <a:pPr lvl="2"/>
            <a:r>
              <a:rPr lang="en-US" dirty="0"/>
              <a:t>t</a:t>
            </a:r>
            <a:r>
              <a:rPr lang="en-US" dirty="0" smtClean="0"/>
              <a:t>est</a:t>
            </a:r>
            <a:r>
              <a:rPr lang="en-US" dirty="0"/>
              <a:t>, and if successful, establish a connection from the EHR to the IIS in the provider’s </a:t>
            </a:r>
            <a:r>
              <a:rPr lang="en-US" dirty="0" smtClean="0"/>
              <a:t>jurisdiction</a:t>
            </a:r>
          </a:p>
          <a:p>
            <a:pPr lvl="1"/>
            <a:r>
              <a:rPr lang="en-US" dirty="0" smtClean="0"/>
              <a:t>Stage 2</a:t>
            </a:r>
          </a:p>
          <a:p>
            <a:pPr lvl="2"/>
            <a:r>
              <a:rPr lang="en-US" dirty="0" smtClean="0"/>
              <a:t>endorsement </a:t>
            </a:r>
            <a:r>
              <a:rPr lang="en-US" dirty="0"/>
              <a:t>of a single standard, HL7 2.5.1, for all immunization messages submitted from EHR systems to IIS, and the requirement for “ongoing submission” of production immunization data (as opposed to test data) to an </a:t>
            </a:r>
            <a:r>
              <a:rPr lang="en-US" dirty="0" smtClean="0"/>
              <a:t>IIS</a:t>
            </a:r>
          </a:p>
          <a:p>
            <a:pPr lvl="1"/>
            <a:r>
              <a:rPr lang="en-US" dirty="0" smtClean="0"/>
              <a:t>Stage 3 (draft)</a:t>
            </a:r>
          </a:p>
          <a:p>
            <a:pPr lvl="2"/>
            <a:r>
              <a:rPr lang="en-US" dirty="0" smtClean="0"/>
              <a:t>likely </a:t>
            </a:r>
            <a:r>
              <a:rPr lang="en-US" dirty="0"/>
              <a:t>to enhance </a:t>
            </a:r>
            <a:r>
              <a:rPr lang="en-US" dirty="0" smtClean="0"/>
              <a:t>functionality </a:t>
            </a:r>
            <a:r>
              <a:rPr lang="en-US" dirty="0"/>
              <a:t>to permit clinicians to view the entire immunization registry/immunization information system record and support bi-directional information </a:t>
            </a:r>
            <a:r>
              <a:rPr lang="en-US" dirty="0" smtClean="0"/>
              <a:t>exchange</a:t>
            </a:r>
            <a:endParaRPr lang="en-US" dirty="0"/>
          </a:p>
        </p:txBody>
      </p:sp>
    </p:spTree>
    <p:extLst>
      <p:ext uri="{BB962C8B-B14F-4D97-AF65-F5344CB8AC3E}">
        <p14:creationId xmlns:p14="http://schemas.microsoft.com/office/powerpoint/2010/main" val="350824486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415462">
                  <a:tint val="75000"/>
                </a:srgbClr>
              </a:solidFill>
            </a:endParaRPr>
          </a:p>
        </p:txBody>
      </p:sp>
      <p:sp>
        <p:nvSpPr>
          <p:cNvPr id="4" name="Slide Number Placeholder 3"/>
          <p:cNvSpPr>
            <a:spLocks noGrp="1"/>
          </p:cNvSpPr>
          <p:nvPr>
            <p:ph type="sldNum" sz="quarter" idx="12"/>
          </p:nvPr>
        </p:nvSpPr>
        <p:spPr/>
        <p:txBody>
          <a:bodyPr/>
          <a:lstStyle/>
          <a:p>
            <a:fld id="{5CCC6898-6007-4132-BD9E-84FB4BADD336}" type="slidenum">
              <a:rPr lang="en-US" smtClean="0">
                <a:solidFill>
                  <a:srgbClr val="415462">
                    <a:tint val="75000"/>
                  </a:srgbClr>
                </a:solidFill>
              </a:rPr>
              <a:pPr/>
              <a:t>31</a:t>
            </a:fld>
            <a:endParaRPr lang="en-US" dirty="0">
              <a:solidFill>
                <a:srgbClr val="415462">
                  <a:tint val="75000"/>
                </a:srgb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33" t="17987" r="53256" b="5705"/>
          <a:stretch/>
        </p:blipFill>
        <p:spPr bwMode="auto">
          <a:xfrm>
            <a:off x="3544" y="0"/>
            <a:ext cx="894479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93398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32</a:t>
            </a:fld>
            <a:endParaRPr lang="en-US"/>
          </a:p>
        </p:txBody>
      </p:sp>
      <p:sp>
        <p:nvSpPr>
          <p:cNvPr id="6" name="Content Placeholder 5"/>
          <p:cNvSpPr>
            <a:spLocks noGrp="1"/>
          </p:cNvSpPr>
          <p:nvPr>
            <p:ph sz="quarter" idx="14"/>
          </p:nvPr>
        </p:nvSpPr>
        <p:spPr>
          <a:xfrm>
            <a:off x="533400" y="12192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Initial Prioritization Results</a:t>
            </a:r>
            <a:endParaRPr lang="en-US" sz="4000" dirty="0"/>
          </a:p>
        </p:txBody>
      </p:sp>
    </p:spTree>
    <p:extLst>
      <p:ext uri="{BB962C8B-B14F-4D97-AF65-F5344CB8AC3E}">
        <p14:creationId xmlns:p14="http://schemas.microsoft.com/office/powerpoint/2010/main" val="130687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C6898-6007-4132-BD9E-84FB4BADD336}" type="slidenum">
              <a:rPr lang="en-US" smtClean="0"/>
              <a:t>33</a:t>
            </a:fld>
            <a:endParaRPr lang="en-US" dirty="0"/>
          </a:p>
        </p:txBody>
      </p:sp>
      <p:pic>
        <p:nvPicPr>
          <p:cNvPr id="6" name="Content Placeholder 5" descr="C:\Users\jfeldman\Downloads\Chart_Q3_140326.png"/>
          <p:cNvPicPr>
            <a:picLocks noGr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82000" cy="5867400"/>
          </a:xfrm>
          <a:prstGeom prst="rect">
            <a:avLst/>
          </a:prstGeom>
          <a:noFill/>
          <a:ln>
            <a:noFill/>
          </a:ln>
        </p:spPr>
      </p:pic>
    </p:spTree>
    <p:extLst>
      <p:ext uri="{BB962C8B-B14F-4D97-AF65-F5344CB8AC3E}">
        <p14:creationId xmlns:p14="http://schemas.microsoft.com/office/powerpoint/2010/main" val="2572082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C6898-6007-4132-BD9E-84FB4BADD336}" type="slidenum">
              <a:rPr lang="en-US" smtClean="0"/>
              <a:t>34</a:t>
            </a:fld>
            <a:endParaRPr lang="en-US" dirty="0"/>
          </a:p>
        </p:txBody>
      </p:sp>
      <p:pic>
        <p:nvPicPr>
          <p:cNvPr id="5" name="Picture 4" descr="C:\Users\jfeldman\Downloads\Chart_Q4_140326.png"/>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
            <a:ext cx="8534400" cy="5366067"/>
          </a:xfrm>
          <a:prstGeom prst="rect">
            <a:avLst/>
          </a:prstGeom>
          <a:noFill/>
          <a:ln>
            <a:noFill/>
          </a:ln>
        </p:spPr>
      </p:pic>
    </p:spTree>
    <p:extLst>
      <p:ext uri="{BB962C8B-B14F-4D97-AF65-F5344CB8AC3E}">
        <p14:creationId xmlns:p14="http://schemas.microsoft.com/office/powerpoint/2010/main" val="379869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C6898-6007-4132-BD9E-84FB4BADD336}" type="slidenum">
              <a:rPr lang="en-US" smtClean="0"/>
              <a:t>35</a:t>
            </a:fld>
            <a:endParaRPr lang="en-US" dirty="0"/>
          </a:p>
        </p:txBody>
      </p:sp>
      <p:pic>
        <p:nvPicPr>
          <p:cNvPr id="6" name="Picture 5" descr="C:\Users\jfeldman\Downloads\Chart_Q5_140326.png"/>
          <p:cNvPicPr/>
          <p:nvPr/>
        </p:nvPicPr>
        <p:blipFill rotWithShape="1">
          <a:blip r:embed="rId2">
            <a:extLst>
              <a:ext uri="{28A0092B-C50C-407E-A947-70E740481C1C}">
                <a14:useLocalDpi xmlns:a14="http://schemas.microsoft.com/office/drawing/2010/main" val="0"/>
              </a:ext>
            </a:extLst>
          </a:blip>
          <a:srcRect l="8676"/>
          <a:stretch/>
        </p:blipFill>
        <p:spPr bwMode="auto">
          <a:xfrm>
            <a:off x="829340" y="533400"/>
            <a:ext cx="7772400" cy="5426710"/>
          </a:xfrm>
          <a:prstGeom prst="rect">
            <a:avLst/>
          </a:prstGeom>
          <a:noFill/>
          <a:ln>
            <a:noFill/>
          </a:ln>
        </p:spPr>
      </p:pic>
    </p:spTree>
    <p:extLst>
      <p:ext uri="{BB962C8B-B14F-4D97-AF65-F5344CB8AC3E}">
        <p14:creationId xmlns:p14="http://schemas.microsoft.com/office/powerpoint/2010/main" val="4131297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C6898-6007-4132-BD9E-84FB4BADD336}" type="slidenum">
              <a:rPr lang="en-US" smtClean="0"/>
              <a:t>36</a:t>
            </a:fld>
            <a:endParaRPr lang="en-US" dirty="0"/>
          </a:p>
        </p:txBody>
      </p:sp>
      <p:pic>
        <p:nvPicPr>
          <p:cNvPr id="5" name="Picture 4" descr="C:\Users\jfeldman\Downloads\Chart_Q6_140326.png"/>
          <p:cNvPicPr/>
          <p:nvPr/>
        </p:nvPicPr>
        <p:blipFill rotWithShape="1">
          <a:blip r:embed="rId2">
            <a:extLst>
              <a:ext uri="{28A0092B-C50C-407E-A947-70E740481C1C}">
                <a14:useLocalDpi xmlns:a14="http://schemas.microsoft.com/office/drawing/2010/main" val="0"/>
              </a:ext>
            </a:extLst>
          </a:blip>
          <a:srcRect l="9571"/>
          <a:stretch/>
        </p:blipFill>
        <p:spPr bwMode="auto">
          <a:xfrm>
            <a:off x="609600" y="381000"/>
            <a:ext cx="8229600" cy="5532755"/>
          </a:xfrm>
          <a:prstGeom prst="rect">
            <a:avLst/>
          </a:prstGeom>
          <a:noFill/>
          <a:ln>
            <a:noFill/>
          </a:ln>
        </p:spPr>
      </p:pic>
    </p:spTree>
    <p:extLst>
      <p:ext uri="{BB962C8B-B14F-4D97-AF65-F5344CB8AC3E}">
        <p14:creationId xmlns:p14="http://schemas.microsoft.com/office/powerpoint/2010/main" val="150434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C6898-6007-4132-BD9E-84FB4BADD336}" type="slidenum">
              <a:rPr lang="en-US" smtClean="0"/>
              <a:t>37</a:t>
            </a:fld>
            <a:endParaRPr lang="en-US" dirty="0"/>
          </a:p>
        </p:txBody>
      </p:sp>
      <p:pic>
        <p:nvPicPr>
          <p:cNvPr id="5" name="Picture 4" descr="C:\Users\jfeldman\Downloads\Chart_Q12_140326 (2).png"/>
          <p:cNvPicPr/>
          <p:nvPr/>
        </p:nvPicPr>
        <p:blipFill rotWithShape="1">
          <a:blip r:embed="rId2">
            <a:extLst>
              <a:ext uri="{28A0092B-C50C-407E-A947-70E740481C1C}">
                <a14:useLocalDpi xmlns:a14="http://schemas.microsoft.com/office/drawing/2010/main" val="0"/>
              </a:ext>
            </a:extLst>
          </a:blip>
          <a:srcRect l="10287"/>
          <a:stretch/>
        </p:blipFill>
        <p:spPr bwMode="auto">
          <a:xfrm>
            <a:off x="685800" y="248093"/>
            <a:ext cx="8075428" cy="5549582"/>
          </a:xfrm>
          <a:prstGeom prst="rect">
            <a:avLst/>
          </a:prstGeom>
          <a:noFill/>
          <a:ln>
            <a:noFill/>
          </a:ln>
        </p:spPr>
      </p:pic>
    </p:spTree>
    <p:extLst>
      <p:ext uri="{BB962C8B-B14F-4D97-AF65-F5344CB8AC3E}">
        <p14:creationId xmlns:p14="http://schemas.microsoft.com/office/powerpoint/2010/main" val="150434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38</a:t>
            </a:fld>
            <a:endParaRPr lang="en-US" dirty="0"/>
          </a:p>
        </p:txBody>
      </p:sp>
      <p:pic>
        <p:nvPicPr>
          <p:cNvPr id="5" name="Picture 4" descr="C:\Users\jfeldman\Downloads\Chart_Q7_140326.png"/>
          <p:cNvPicPr/>
          <p:nvPr/>
        </p:nvPicPr>
        <p:blipFill rotWithShape="1">
          <a:blip r:embed="rId2">
            <a:extLst>
              <a:ext uri="{28A0092B-C50C-407E-A947-70E740481C1C}">
                <a14:useLocalDpi xmlns:a14="http://schemas.microsoft.com/office/drawing/2010/main" val="0"/>
              </a:ext>
            </a:extLst>
          </a:blip>
          <a:srcRect l="10287"/>
          <a:stretch/>
        </p:blipFill>
        <p:spPr bwMode="auto">
          <a:xfrm>
            <a:off x="779721" y="274672"/>
            <a:ext cx="7923028" cy="5747067"/>
          </a:xfrm>
          <a:prstGeom prst="rect">
            <a:avLst/>
          </a:prstGeom>
          <a:noFill/>
          <a:ln>
            <a:noFill/>
          </a:ln>
        </p:spPr>
      </p:pic>
    </p:spTree>
    <p:extLst>
      <p:ext uri="{BB962C8B-B14F-4D97-AF65-F5344CB8AC3E}">
        <p14:creationId xmlns:p14="http://schemas.microsoft.com/office/powerpoint/2010/main" val="150434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C6898-6007-4132-BD9E-84FB4BADD336}" type="slidenum">
              <a:rPr lang="en-US" smtClean="0"/>
              <a:t>39</a:t>
            </a:fld>
            <a:endParaRPr lang="en-US" dirty="0"/>
          </a:p>
        </p:txBody>
      </p:sp>
      <p:pic>
        <p:nvPicPr>
          <p:cNvPr id="5" name="Picture 4" descr="C:\Users\jfeldman\Downloads\Chart_Q8_140326.png"/>
          <p:cNvPicPr/>
          <p:nvPr/>
        </p:nvPicPr>
        <p:blipFill rotWithShape="1">
          <a:blip r:embed="rId2">
            <a:extLst>
              <a:ext uri="{28A0092B-C50C-407E-A947-70E740481C1C}">
                <a14:useLocalDpi xmlns:a14="http://schemas.microsoft.com/office/drawing/2010/main" val="0"/>
              </a:ext>
            </a:extLst>
          </a:blip>
          <a:srcRect l="9571"/>
          <a:stretch/>
        </p:blipFill>
        <p:spPr bwMode="auto">
          <a:xfrm>
            <a:off x="829340" y="242778"/>
            <a:ext cx="7772400" cy="5685154"/>
          </a:xfrm>
          <a:prstGeom prst="rect">
            <a:avLst/>
          </a:prstGeom>
          <a:noFill/>
          <a:ln>
            <a:noFill/>
          </a:ln>
        </p:spPr>
      </p:pic>
    </p:spTree>
    <p:extLst>
      <p:ext uri="{BB962C8B-B14F-4D97-AF65-F5344CB8AC3E}">
        <p14:creationId xmlns:p14="http://schemas.microsoft.com/office/powerpoint/2010/main" val="150434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8200" y="304800"/>
            <a:ext cx="8077200" cy="1143000"/>
          </a:xfrm>
        </p:spPr>
        <p:txBody>
          <a:bodyPr>
            <a:normAutofit/>
          </a:bodyPr>
          <a:lstStyle/>
          <a:p>
            <a:r>
              <a:rPr lang="en-US" dirty="0">
                <a:solidFill>
                  <a:schemeClr val="bg1"/>
                </a:solidFill>
                <a:ea typeface="ＭＳ Ｐゴシック"/>
                <a:cs typeface="ＭＳ Ｐゴシック"/>
              </a:rPr>
              <a:t>Priority Setting for Health Care Performance</a:t>
            </a:r>
            <a:br>
              <a:rPr lang="en-US" dirty="0">
                <a:solidFill>
                  <a:schemeClr val="bg1"/>
                </a:solidFill>
                <a:ea typeface="ＭＳ Ｐゴシック"/>
                <a:cs typeface="ＭＳ Ｐゴシック"/>
              </a:rPr>
            </a:br>
            <a:r>
              <a:rPr lang="en-US" dirty="0">
                <a:solidFill>
                  <a:schemeClr val="bg1"/>
                </a:solidFill>
                <a:ea typeface="ＭＳ Ｐゴシック"/>
                <a:cs typeface="ＭＳ Ｐゴシック"/>
              </a:rPr>
              <a:t>Measurement: </a:t>
            </a:r>
            <a:r>
              <a:rPr lang="en-US" dirty="0" smtClean="0">
                <a:solidFill>
                  <a:schemeClr val="bg1"/>
                </a:solidFill>
                <a:ea typeface="ＭＳ Ｐゴシック"/>
                <a:cs typeface="ＭＳ Ｐゴシック"/>
              </a:rPr>
              <a:t>2013-14 </a:t>
            </a:r>
            <a:r>
              <a:rPr lang="en-US" dirty="0">
                <a:solidFill>
                  <a:schemeClr val="bg1"/>
                </a:solidFill>
                <a:ea typeface="ＭＳ Ｐゴシック"/>
                <a:cs typeface="ＭＳ Ｐゴシック"/>
              </a:rPr>
              <a:t>Focus Areas</a:t>
            </a:r>
            <a:endParaRPr lang="en-US" dirty="0"/>
          </a:p>
        </p:txBody>
      </p:sp>
      <p:sp>
        <p:nvSpPr>
          <p:cNvPr id="4" name="Slide Number Placeholder 3"/>
          <p:cNvSpPr>
            <a:spLocks noGrp="1"/>
          </p:cNvSpPr>
          <p:nvPr>
            <p:ph type="sldNum" sz="quarter" idx="12"/>
          </p:nvPr>
        </p:nvSpPr>
        <p:spPr/>
        <p:txBody>
          <a:bodyPr/>
          <a:lstStyle/>
          <a:p>
            <a:pPr>
              <a:defRPr/>
            </a:pPr>
            <a:fld id="{C9DEDF8C-E988-46C1-AC5F-DC0830487F2B}" type="slidenum">
              <a:rPr lang="en-US" altLang="en-US" smtClean="0">
                <a:solidFill>
                  <a:srgbClr val="415462">
                    <a:tint val="75000"/>
                  </a:srgbClr>
                </a:solidFill>
              </a:rPr>
              <a:pPr>
                <a:defRPr/>
              </a:pPr>
              <a:t>4</a:t>
            </a:fld>
            <a:endParaRPr lang="en-US" altLang="en-US" dirty="0">
              <a:solidFill>
                <a:srgbClr val="415462">
                  <a:tint val="75000"/>
                </a:srgbClr>
              </a:solidFill>
            </a:endParaRPr>
          </a:p>
        </p:txBody>
      </p:sp>
      <p:sp>
        <p:nvSpPr>
          <p:cNvPr id="3" name="Content Placeholder 2"/>
          <p:cNvSpPr>
            <a:spLocks noGrp="1"/>
          </p:cNvSpPr>
          <p:nvPr>
            <p:ph sz="quarter" idx="14"/>
          </p:nvPr>
        </p:nvSpPr>
        <p:spPr>
          <a:xfrm>
            <a:off x="762000" y="1981200"/>
            <a:ext cx="7924800" cy="3429000"/>
          </a:xfrm>
        </p:spPr>
        <p:txBody>
          <a:bodyPr>
            <a:normAutofit/>
          </a:bodyPr>
          <a:lstStyle/>
          <a:p>
            <a:pPr fontAlgn="base">
              <a:spcBef>
                <a:spcPts val="2400"/>
              </a:spcBef>
              <a:spcAft>
                <a:spcPct val="0"/>
              </a:spcAft>
            </a:pPr>
            <a:r>
              <a:rPr lang="en-US" dirty="0" smtClean="0">
                <a:solidFill>
                  <a:srgbClr val="415462"/>
                </a:solidFill>
              </a:rPr>
              <a:t>Adult Immunizations</a:t>
            </a:r>
            <a:endParaRPr lang="en-US" dirty="0">
              <a:solidFill>
                <a:srgbClr val="415462"/>
              </a:solidFill>
            </a:endParaRPr>
          </a:p>
          <a:p>
            <a:pPr fontAlgn="base">
              <a:spcBef>
                <a:spcPts val="2400"/>
              </a:spcBef>
              <a:spcAft>
                <a:spcPct val="0"/>
              </a:spcAft>
            </a:pPr>
            <a:r>
              <a:rPr lang="en-US" dirty="0">
                <a:solidFill>
                  <a:srgbClr val="415462"/>
                </a:solidFill>
              </a:rPr>
              <a:t>Alzheimer’s Disease and Related Dementias</a:t>
            </a:r>
          </a:p>
          <a:p>
            <a:pPr fontAlgn="base">
              <a:spcBef>
                <a:spcPts val="2400"/>
              </a:spcBef>
              <a:spcAft>
                <a:spcPct val="0"/>
              </a:spcAft>
            </a:pPr>
            <a:r>
              <a:rPr lang="en-US" dirty="0">
                <a:solidFill>
                  <a:srgbClr val="415462"/>
                </a:solidFill>
              </a:rPr>
              <a:t>Care Coordination</a:t>
            </a:r>
          </a:p>
          <a:p>
            <a:pPr fontAlgn="base">
              <a:spcBef>
                <a:spcPts val="2400"/>
              </a:spcBef>
              <a:spcAft>
                <a:spcPct val="0"/>
              </a:spcAft>
            </a:pPr>
            <a:r>
              <a:rPr lang="en-US" dirty="0">
                <a:solidFill>
                  <a:srgbClr val="415462"/>
                </a:solidFill>
              </a:rPr>
              <a:t>Health Workforce</a:t>
            </a:r>
          </a:p>
          <a:p>
            <a:pPr fontAlgn="base">
              <a:spcBef>
                <a:spcPts val="2400"/>
              </a:spcBef>
              <a:spcAft>
                <a:spcPct val="0"/>
              </a:spcAft>
            </a:pPr>
            <a:r>
              <a:rPr lang="en-US" dirty="0" smtClean="0">
                <a:solidFill>
                  <a:srgbClr val="415462"/>
                </a:solidFill>
              </a:rPr>
              <a:t>Person-Centered </a:t>
            </a:r>
            <a:r>
              <a:rPr lang="en-US" dirty="0">
                <a:solidFill>
                  <a:srgbClr val="415462"/>
                </a:solidFill>
              </a:rPr>
              <a:t>Care and </a:t>
            </a:r>
            <a:r>
              <a:rPr lang="en-US" dirty="0" smtClean="0">
                <a:solidFill>
                  <a:srgbClr val="415462"/>
                </a:solidFill>
              </a:rPr>
              <a:t>Outcomes</a:t>
            </a:r>
            <a:endParaRPr lang="en-US" dirty="0">
              <a:solidFill>
                <a:srgbClr val="415462"/>
              </a:solidFill>
            </a:endParaRPr>
          </a:p>
        </p:txBody>
      </p:sp>
    </p:spTree>
    <p:extLst>
      <p:ext uri="{BB962C8B-B14F-4D97-AF65-F5344CB8AC3E}">
        <p14:creationId xmlns:p14="http://schemas.microsoft.com/office/powerpoint/2010/main" val="2107348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C6898-6007-4132-BD9E-84FB4BADD336}" type="slidenum">
              <a:rPr lang="en-US" smtClean="0"/>
              <a:t>40</a:t>
            </a:fld>
            <a:endParaRPr lang="en-US" dirty="0"/>
          </a:p>
        </p:txBody>
      </p:sp>
      <p:pic>
        <p:nvPicPr>
          <p:cNvPr id="5" name="Picture 4" descr="C:\Users\jfeldman\Downloads\Chart_Q9_140326.png"/>
          <p:cNvPicPr/>
          <p:nvPr/>
        </p:nvPicPr>
        <p:blipFill rotWithShape="1">
          <a:blip r:embed="rId2">
            <a:extLst>
              <a:ext uri="{28A0092B-C50C-407E-A947-70E740481C1C}">
                <a14:useLocalDpi xmlns:a14="http://schemas.microsoft.com/office/drawing/2010/main" val="0"/>
              </a:ext>
            </a:extLst>
          </a:blip>
          <a:srcRect l="9034"/>
          <a:stretch/>
        </p:blipFill>
        <p:spPr bwMode="auto">
          <a:xfrm>
            <a:off x="533400" y="457199"/>
            <a:ext cx="8302256" cy="5380355"/>
          </a:xfrm>
          <a:prstGeom prst="rect">
            <a:avLst/>
          </a:prstGeom>
          <a:noFill/>
          <a:ln>
            <a:noFill/>
          </a:ln>
        </p:spPr>
      </p:pic>
    </p:spTree>
    <p:extLst>
      <p:ext uri="{BB962C8B-B14F-4D97-AF65-F5344CB8AC3E}">
        <p14:creationId xmlns:p14="http://schemas.microsoft.com/office/powerpoint/2010/main" val="150434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C6898-6007-4132-BD9E-84FB4BADD336}" type="slidenum">
              <a:rPr lang="en-US" smtClean="0"/>
              <a:t>41</a:t>
            </a:fld>
            <a:endParaRPr lang="en-US" dirty="0"/>
          </a:p>
        </p:txBody>
      </p:sp>
      <p:pic>
        <p:nvPicPr>
          <p:cNvPr id="5" name="Picture 4" descr="C:\Users\jfeldman\Downloads\Chart_Q10_140326.png"/>
          <p:cNvPicPr/>
          <p:nvPr/>
        </p:nvPicPr>
        <p:blipFill rotWithShape="1">
          <a:blip r:embed="rId2">
            <a:extLst>
              <a:ext uri="{28A0092B-C50C-407E-A947-70E740481C1C}">
                <a14:useLocalDpi xmlns:a14="http://schemas.microsoft.com/office/drawing/2010/main" val="0"/>
              </a:ext>
            </a:extLst>
          </a:blip>
          <a:srcRect l="10108"/>
          <a:stretch/>
        </p:blipFill>
        <p:spPr bwMode="auto">
          <a:xfrm>
            <a:off x="457200" y="381000"/>
            <a:ext cx="8229600" cy="5532755"/>
          </a:xfrm>
          <a:prstGeom prst="rect">
            <a:avLst/>
          </a:prstGeom>
          <a:noFill/>
          <a:ln>
            <a:noFill/>
          </a:ln>
        </p:spPr>
      </p:pic>
    </p:spTree>
    <p:extLst>
      <p:ext uri="{BB962C8B-B14F-4D97-AF65-F5344CB8AC3E}">
        <p14:creationId xmlns:p14="http://schemas.microsoft.com/office/powerpoint/2010/main" val="3947002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C6898-6007-4132-BD9E-84FB4BADD336}" type="slidenum">
              <a:rPr lang="en-US" smtClean="0"/>
              <a:t>42</a:t>
            </a:fld>
            <a:endParaRPr lang="en-US" dirty="0"/>
          </a:p>
        </p:txBody>
      </p:sp>
      <p:pic>
        <p:nvPicPr>
          <p:cNvPr id="5" name="Picture 4" descr="C:\Users\jfeldman\Downloads\Chart_Q13_140326.png"/>
          <p:cNvPicPr/>
          <p:nvPr/>
        </p:nvPicPr>
        <p:blipFill rotWithShape="1">
          <a:blip r:embed="rId2">
            <a:extLst>
              <a:ext uri="{28A0092B-C50C-407E-A947-70E740481C1C}">
                <a14:useLocalDpi xmlns:a14="http://schemas.microsoft.com/office/drawing/2010/main" val="0"/>
              </a:ext>
            </a:extLst>
          </a:blip>
          <a:srcRect l="7781"/>
          <a:stretch/>
        </p:blipFill>
        <p:spPr bwMode="auto">
          <a:xfrm>
            <a:off x="466060" y="292395"/>
            <a:ext cx="8376684" cy="5823267"/>
          </a:xfrm>
          <a:prstGeom prst="rect">
            <a:avLst/>
          </a:prstGeom>
          <a:noFill/>
          <a:ln>
            <a:noFill/>
          </a:ln>
        </p:spPr>
      </p:pic>
    </p:spTree>
    <p:extLst>
      <p:ext uri="{BB962C8B-B14F-4D97-AF65-F5344CB8AC3E}">
        <p14:creationId xmlns:p14="http://schemas.microsoft.com/office/powerpoint/2010/main" val="1278965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43</a:t>
            </a:fld>
            <a:endParaRPr lang="en-US" dirty="0"/>
          </a:p>
        </p:txBody>
      </p:sp>
      <p:pic>
        <p:nvPicPr>
          <p:cNvPr id="5" name="Picture 4" descr="C:\Users\jfeldman\Downloads\Chart_Q11_140326.png"/>
          <p:cNvPicPr/>
          <p:nvPr/>
        </p:nvPicPr>
        <p:blipFill rotWithShape="1">
          <a:blip r:embed="rId2">
            <a:extLst>
              <a:ext uri="{28A0092B-C50C-407E-A947-70E740481C1C}">
                <a14:useLocalDpi xmlns:a14="http://schemas.microsoft.com/office/drawing/2010/main" val="0"/>
              </a:ext>
            </a:extLst>
          </a:blip>
          <a:srcRect l="10644"/>
          <a:stretch/>
        </p:blipFill>
        <p:spPr bwMode="auto">
          <a:xfrm>
            <a:off x="685800" y="457200"/>
            <a:ext cx="8130364" cy="5227955"/>
          </a:xfrm>
          <a:prstGeom prst="rect">
            <a:avLst/>
          </a:prstGeom>
          <a:noFill/>
          <a:ln>
            <a:noFill/>
          </a:ln>
        </p:spPr>
      </p:pic>
    </p:spTree>
    <p:extLst>
      <p:ext uri="{BB962C8B-B14F-4D97-AF65-F5344CB8AC3E}">
        <p14:creationId xmlns:p14="http://schemas.microsoft.com/office/powerpoint/2010/main" val="3947002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44</a:t>
            </a:fld>
            <a:endParaRPr lang="en-US"/>
          </a:p>
        </p:txBody>
      </p:sp>
      <p:sp>
        <p:nvSpPr>
          <p:cNvPr id="6" name="Content Placeholder 5"/>
          <p:cNvSpPr>
            <a:spLocks noGrp="1"/>
          </p:cNvSpPr>
          <p:nvPr>
            <p:ph sz="quarter" idx="14"/>
          </p:nvPr>
        </p:nvSpPr>
        <p:spPr>
          <a:xfrm>
            <a:off x="533400" y="9144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Additional Considerations for         Adult Immunization Performance Measurement </a:t>
            </a:r>
            <a:endParaRPr lang="en-US" sz="4000" dirty="0"/>
          </a:p>
        </p:txBody>
      </p:sp>
    </p:spTree>
    <p:extLst>
      <p:ext uri="{BB962C8B-B14F-4D97-AF65-F5344CB8AC3E}">
        <p14:creationId xmlns:p14="http://schemas.microsoft.com/office/powerpoint/2010/main" val="126489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 for measurement</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45</a:t>
            </a:fld>
            <a:endParaRPr lang="en-US" dirty="0"/>
          </a:p>
        </p:txBody>
      </p:sp>
      <p:sp>
        <p:nvSpPr>
          <p:cNvPr id="5" name="Content Placeholder 4"/>
          <p:cNvSpPr>
            <a:spLocks noGrp="1"/>
          </p:cNvSpPr>
          <p:nvPr>
            <p:ph sz="quarter" idx="14"/>
          </p:nvPr>
        </p:nvSpPr>
        <p:spPr>
          <a:xfrm>
            <a:off x="762000" y="2286000"/>
            <a:ext cx="7924800" cy="3810000"/>
          </a:xfrm>
        </p:spPr>
        <p:txBody>
          <a:bodyPr/>
          <a:lstStyle/>
          <a:p>
            <a:r>
              <a:rPr lang="en-US" dirty="0" smtClean="0"/>
              <a:t>Surveys</a:t>
            </a:r>
          </a:p>
          <a:p>
            <a:r>
              <a:rPr lang="en-US" dirty="0" smtClean="0"/>
              <a:t>Administrative data (medical claims, pharmacy claims)</a:t>
            </a:r>
          </a:p>
          <a:p>
            <a:r>
              <a:rPr lang="en-US" dirty="0" smtClean="0"/>
              <a:t>Patient medical records</a:t>
            </a:r>
          </a:p>
          <a:p>
            <a:pPr lvl="1"/>
            <a:r>
              <a:rPr lang="en-US" dirty="0" smtClean="0"/>
              <a:t>Paper</a:t>
            </a:r>
          </a:p>
          <a:p>
            <a:pPr lvl="1"/>
            <a:r>
              <a:rPr lang="en-US" dirty="0" smtClean="0"/>
              <a:t>EHRs</a:t>
            </a:r>
          </a:p>
          <a:p>
            <a:r>
              <a:rPr lang="en-US" dirty="0" smtClean="0"/>
              <a:t>Other electronic databases</a:t>
            </a:r>
          </a:p>
          <a:p>
            <a:r>
              <a:rPr lang="en-US" dirty="0" smtClean="0"/>
              <a:t>Immunization information systems/registries</a:t>
            </a:r>
            <a:endParaRPr lang="en-US" dirty="0"/>
          </a:p>
        </p:txBody>
      </p:sp>
      <p:sp>
        <p:nvSpPr>
          <p:cNvPr id="6" name="TextBox 5"/>
          <p:cNvSpPr txBox="1"/>
          <p:nvPr/>
        </p:nvSpPr>
        <p:spPr>
          <a:xfrm>
            <a:off x="304800" y="1600200"/>
            <a:ext cx="8382000" cy="461665"/>
          </a:xfrm>
          <a:prstGeom prst="rect">
            <a:avLst/>
          </a:prstGeom>
          <a:noFill/>
        </p:spPr>
        <p:txBody>
          <a:bodyPr wrap="square" rtlCol="0">
            <a:spAutoFit/>
          </a:bodyPr>
          <a:lstStyle/>
          <a:p>
            <a:r>
              <a:rPr lang="en-US" sz="2400" b="1" dirty="0" smtClean="0"/>
              <a:t>Availability and quality of data</a:t>
            </a:r>
          </a:p>
        </p:txBody>
      </p:sp>
    </p:spTree>
    <p:extLst>
      <p:ext uri="{BB962C8B-B14F-4D97-AF65-F5344CB8AC3E}">
        <p14:creationId xmlns:p14="http://schemas.microsoft.com/office/powerpoint/2010/main" val="4251820933"/>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IIS and registries</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46</a:t>
            </a:fld>
            <a:endParaRPr lang="en-US" dirty="0"/>
          </a:p>
        </p:txBody>
      </p:sp>
      <p:sp>
        <p:nvSpPr>
          <p:cNvPr id="5" name="Content Placeholder 4"/>
          <p:cNvSpPr>
            <a:spLocks noGrp="1"/>
          </p:cNvSpPr>
          <p:nvPr>
            <p:ph sz="quarter" idx="14"/>
          </p:nvPr>
        </p:nvSpPr>
        <p:spPr>
          <a:xfrm>
            <a:off x="228600" y="1447800"/>
            <a:ext cx="8686800" cy="4648200"/>
          </a:xfrm>
        </p:spPr>
        <p:txBody>
          <a:bodyPr/>
          <a:lstStyle/>
          <a:p>
            <a:r>
              <a:rPr lang="en-US" dirty="0" smtClean="0"/>
              <a:t>IIS’s are a nationwide network of systems – not a national system</a:t>
            </a:r>
          </a:p>
          <a:p>
            <a:r>
              <a:rPr lang="en-US" dirty="0" smtClean="0"/>
              <a:t>IIS variable among the states – many not actively tracking adults</a:t>
            </a:r>
          </a:p>
          <a:p>
            <a:r>
              <a:rPr lang="en-US" dirty="0" smtClean="0"/>
              <a:t>IIS infrastructure or capability is mostly there to capture adults</a:t>
            </a:r>
          </a:p>
          <a:p>
            <a:r>
              <a:rPr lang="en-US" dirty="0" smtClean="0"/>
              <a:t>Expanding to adults</a:t>
            </a:r>
          </a:p>
          <a:p>
            <a:pPr lvl="1"/>
            <a:r>
              <a:rPr lang="en-US" dirty="0" smtClean="0"/>
              <a:t>Meaningful Use program – more attention on adults</a:t>
            </a:r>
          </a:p>
          <a:p>
            <a:pPr lvl="1"/>
            <a:r>
              <a:rPr lang="en-US" dirty="0" smtClean="0"/>
              <a:t>More vaccines for adults</a:t>
            </a:r>
          </a:p>
          <a:p>
            <a:pPr lvl="1"/>
            <a:r>
              <a:rPr lang="en-US" dirty="0" smtClean="0"/>
              <a:t>Non-traditional providers providing data</a:t>
            </a:r>
          </a:p>
          <a:p>
            <a:pPr lvl="2"/>
            <a:r>
              <a:rPr lang="en-US" dirty="0" smtClean="0"/>
              <a:t>Walgreens reports adult immunization data in 40 states</a:t>
            </a:r>
          </a:p>
          <a:p>
            <a:pPr lvl="1"/>
            <a:r>
              <a:rPr lang="en-US" dirty="0" smtClean="0"/>
              <a:t>Children aging into adults</a:t>
            </a:r>
          </a:p>
          <a:p>
            <a:r>
              <a:rPr lang="en-US" dirty="0" smtClean="0"/>
              <a:t>MU has helped to standardize EHRs and reporting elements</a:t>
            </a:r>
          </a:p>
          <a:p>
            <a:r>
              <a:rPr lang="en-US" dirty="0" smtClean="0"/>
              <a:t>All but 3 states are “opt out” for reporting pediatric immunization</a:t>
            </a:r>
          </a:p>
          <a:p>
            <a:endParaRPr lang="en-US" dirty="0" smtClean="0"/>
          </a:p>
          <a:p>
            <a:endParaRPr lang="en-US" dirty="0"/>
          </a:p>
        </p:txBody>
      </p:sp>
    </p:spTree>
    <p:extLst>
      <p:ext uri="{BB962C8B-B14F-4D97-AF65-F5344CB8AC3E}">
        <p14:creationId xmlns:p14="http://schemas.microsoft.com/office/powerpoint/2010/main" val="3962152027"/>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47</a:t>
            </a:fld>
            <a:endParaRPr lang="en-US" dirty="0"/>
          </a:p>
        </p:txBody>
      </p:sp>
      <p:pic>
        <p:nvPicPr>
          <p:cNvPr id="5" name="Picture 4" descr="C:\Users\jfeldman\Downloads\Chart_Q14_140326.png"/>
          <p:cNvPicPr/>
          <p:nvPr/>
        </p:nvPicPr>
        <p:blipFill rotWithShape="1">
          <a:blip r:embed="rId2">
            <a:extLst>
              <a:ext uri="{28A0092B-C50C-407E-A947-70E740481C1C}">
                <a14:useLocalDpi xmlns:a14="http://schemas.microsoft.com/office/drawing/2010/main" val="0"/>
              </a:ext>
            </a:extLst>
          </a:blip>
          <a:srcRect l="9928"/>
          <a:stretch/>
        </p:blipFill>
        <p:spPr bwMode="auto">
          <a:xfrm>
            <a:off x="457200" y="609600"/>
            <a:ext cx="8305800" cy="5243793"/>
          </a:xfrm>
          <a:prstGeom prst="rect">
            <a:avLst/>
          </a:prstGeom>
          <a:noFill/>
          <a:ln>
            <a:noFill/>
          </a:ln>
        </p:spPr>
      </p:pic>
    </p:spTree>
    <p:extLst>
      <p:ext uri="{BB962C8B-B14F-4D97-AF65-F5344CB8AC3E}">
        <p14:creationId xmlns:p14="http://schemas.microsoft.com/office/powerpoint/2010/main" val="3947002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Disparities</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48</a:t>
            </a:fld>
            <a:endParaRPr lang="en-US" dirty="0"/>
          </a:p>
        </p:txBody>
      </p:sp>
      <p:sp>
        <p:nvSpPr>
          <p:cNvPr id="5" name="Content Placeholder 4"/>
          <p:cNvSpPr>
            <a:spLocks noGrp="1"/>
          </p:cNvSpPr>
          <p:nvPr>
            <p:ph sz="quarter" idx="14"/>
          </p:nvPr>
        </p:nvSpPr>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80" t="31722" r="59163" b="38845"/>
          <a:stretch/>
        </p:blipFill>
        <p:spPr bwMode="auto">
          <a:xfrm>
            <a:off x="-152401" y="1524000"/>
            <a:ext cx="9296401" cy="436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641148"/>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Harmonization</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49</a:t>
            </a:fld>
            <a:endParaRPr lang="en-US" dirty="0"/>
          </a:p>
        </p:txBody>
      </p:sp>
      <p:sp>
        <p:nvSpPr>
          <p:cNvPr id="5" name="Content Placeholder 4"/>
          <p:cNvSpPr>
            <a:spLocks noGrp="1"/>
          </p:cNvSpPr>
          <p:nvPr>
            <p:ph sz="quarter" idx="14"/>
          </p:nvPr>
        </p:nvSpPr>
        <p:spPr>
          <a:xfrm>
            <a:off x="762000" y="1447800"/>
            <a:ext cx="7924800" cy="4724400"/>
          </a:xfrm>
        </p:spPr>
        <p:txBody>
          <a:bodyPr/>
          <a:lstStyle/>
          <a:p>
            <a:r>
              <a:rPr lang="en-US" dirty="0" smtClean="0"/>
              <a:t>2008 NQF report “National Voluntary Consensus Standards for Influenza and Pneumococcal </a:t>
            </a:r>
            <a:r>
              <a:rPr lang="en-US" dirty="0"/>
              <a:t>Immunizations” </a:t>
            </a:r>
            <a:endParaRPr lang="en-US" dirty="0" smtClean="0"/>
          </a:p>
          <a:p>
            <a:pPr lvl="1"/>
            <a:r>
              <a:rPr lang="en-US" dirty="0" smtClean="0"/>
              <a:t>Goal</a:t>
            </a:r>
            <a:r>
              <a:rPr lang="en-US" dirty="0"/>
              <a:t>: a single global measure that applies to all settings and providers and settings of </a:t>
            </a:r>
            <a:r>
              <a:rPr lang="en-US" dirty="0" smtClean="0"/>
              <a:t>care</a:t>
            </a:r>
          </a:p>
          <a:p>
            <a:pPr lvl="1"/>
            <a:r>
              <a:rPr lang="en-US" dirty="0" smtClean="0"/>
              <a:t>“Multiple measures </a:t>
            </a:r>
            <a:r>
              <a:rPr lang="en-US" dirty="0"/>
              <a:t>with essentially the same </a:t>
            </a:r>
            <a:r>
              <a:rPr lang="en-US" dirty="0" smtClean="0"/>
              <a:t>focus </a:t>
            </a:r>
            <a:r>
              <a:rPr lang="en-US" sz="2400" i="0" dirty="0" smtClean="0"/>
              <a:t>create </a:t>
            </a:r>
            <a:r>
              <a:rPr lang="en-US" sz="2400" i="0" dirty="0"/>
              <a:t>confusion in choosing measures </a:t>
            </a:r>
            <a:r>
              <a:rPr lang="en-US" sz="2400" i="0" dirty="0" smtClean="0"/>
              <a:t>for implementation </a:t>
            </a:r>
            <a:r>
              <a:rPr lang="en-US" sz="2400" i="0" dirty="0"/>
              <a:t>and interpreting </a:t>
            </a:r>
            <a:r>
              <a:rPr lang="en-US" sz="2400" i="0" dirty="0" smtClean="0"/>
              <a:t>results. Differences </a:t>
            </a:r>
            <a:r>
              <a:rPr lang="en-US" sz="2400" i="0" dirty="0"/>
              <a:t>in measure specifications </a:t>
            </a:r>
            <a:r>
              <a:rPr lang="en-US" sz="2400" i="0" dirty="0" smtClean="0"/>
              <a:t>limit comparability </a:t>
            </a:r>
            <a:r>
              <a:rPr lang="en-US" sz="2400" i="0" dirty="0"/>
              <a:t>and understanding of </a:t>
            </a:r>
            <a:r>
              <a:rPr lang="en-US" sz="2400" i="0" dirty="0" smtClean="0"/>
              <a:t>results across </a:t>
            </a:r>
            <a:r>
              <a:rPr lang="en-US" sz="2400" i="0" dirty="0"/>
              <a:t>settings and/or patient populations</a:t>
            </a:r>
            <a:r>
              <a:rPr lang="en-US" sz="2400" i="0" dirty="0" smtClean="0"/>
              <a:t>.”</a:t>
            </a:r>
          </a:p>
          <a:p>
            <a:r>
              <a:rPr lang="en-US" dirty="0" smtClean="0"/>
              <a:t>Harmonization aligns the measure construct and specifications</a:t>
            </a:r>
            <a:endParaRPr lang="en-US" i="0" dirty="0"/>
          </a:p>
        </p:txBody>
      </p:sp>
    </p:spTree>
    <p:extLst>
      <p:ext uri="{BB962C8B-B14F-4D97-AF65-F5344CB8AC3E}">
        <p14:creationId xmlns:p14="http://schemas.microsoft.com/office/powerpoint/2010/main" val="18845706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white">
          <a:xfrm>
            <a:off x="762000" y="533400"/>
            <a:ext cx="7924800" cy="1143000"/>
          </a:xfrm>
        </p:spPr>
        <p:txBody>
          <a:bodyPr/>
          <a:lstStyle/>
          <a:p>
            <a:r>
              <a:rPr lang="en-US" dirty="0" smtClean="0"/>
              <a:t>Adult Immunization Project</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5</a:t>
            </a:fld>
            <a:endParaRPr lang="en-US"/>
          </a:p>
        </p:txBody>
      </p:sp>
      <p:sp>
        <p:nvSpPr>
          <p:cNvPr id="6" name="Text Placeholder 5"/>
          <p:cNvSpPr>
            <a:spLocks noGrp="1"/>
          </p:cNvSpPr>
          <p:nvPr>
            <p:ph type="body" sz="quarter" idx="13"/>
          </p:nvPr>
        </p:nvSpPr>
        <p:spPr>
          <a:xfrm>
            <a:off x="762000" y="1676400"/>
            <a:ext cx="7924800" cy="1295400"/>
          </a:xfrm>
        </p:spPr>
        <p:txBody>
          <a:bodyPr/>
          <a:lstStyle/>
          <a:p>
            <a:r>
              <a:rPr lang="en-US" dirty="0"/>
              <a:t>Provide </a:t>
            </a:r>
            <a:r>
              <a:rPr lang="en-US" dirty="0" smtClean="0"/>
              <a:t>multi-stakeholder </a:t>
            </a:r>
            <a:r>
              <a:rPr lang="en-US" dirty="0"/>
              <a:t>guidance on the highest priorities for measurement to optimize vaccination rates and outcomes across adult populations</a:t>
            </a:r>
          </a:p>
          <a:p>
            <a:endParaRPr lang="en-US" dirty="0"/>
          </a:p>
        </p:txBody>
      </p:sp>
      <p:sp>
        <p:nvSpPr>
          <p:cNvPr id="7" name="Content Placeholder 6"/>
          <p:cNvSpPr>
            <a:spLocks noGrp="1"/>
          </p:cNvSpPr>
          <p:nvPr>
            <p:ph sz="quarter" idx="14"/>
          </p:nvPr>
        </p:nvSpPr>
        <p:spPr>
          <a:xfrm>
            <a:off x="762000" y="2895600"/>
            <a:ext cx="7924800" cy="4114800"/>
          </a:xfrm>
        </p:spPr>
        <p:txBody>
          <a:bodyPr/>
          <a:lstStyle/>
          <a:p>
            <a:r>
              <a:rPr lang="en-US" dirty="0" smtClean="0"/>
              <a:t>Project will entail:</a:t>
            </a:r>
          </a:p>
          <a:p>
            <a:pPr lvl="1"/>
            <a:r>
              <a:rPr lang="en-US" dirty="0" smtClean="0"/>
              <a:t>Literature review and environmental scan of measures</a:t>
            </a:r>
          </a:p>
          <a:p>
            <a:pPr lvl="1"/>
            <a:r>
              <a:rPr lang="en-US" dirty="0" smtClean="0"/>
              <a:t>Development/refinement of a conceptual model</a:t>
            </a:r>
          </a:p>
          <a:p>
            <a:pPr lvl="1"/>
            <a:r>
              <a:rPr lang="en-US" dirty="0" smtClean="0"/>
              <a:t>Measure gap analysis </a:t>
            </a:r>
          </a:p>
          <a:p>
            <a:pPr lvl="1"/>
            <a:r>
              <a:rPr lang="en-US" dirty="0"/>
              <a:t>Written report of recommendations for </a:t>
            </a:r>
            <a:r>
              <a:rPr lang="en-US" dirty="0" smtClean="0"/>
              <a:t>high-leverage </a:t>
            </a:r>
            <a:r>
              <a:rPr lang="en-US" dirty="0"/>
              <a:t>opportunities and next steps for measure development and endorsement</a:t>
            </a:r>
          </a:p>
          <a:p>
            <a:pPr lvl="1"/>
            <a:endParaRPr lang="en-US" dirty="0"/>
          </a:p>
        </p:txBody>
      </p:sp>
    </p:spTree>
    <p:extLst>
      <p:ext uri="{BB962C8B-B14F-4D97-AF65-F5344CB8AC3E}">
        <p14:creationId xmlns:p14="http://schemas.microsoft.com/office/powerpoint/2010/main" val="1874934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lstStyle/>
          <a:p>
            <a:r>
              <a:rPr lang="en-US" altLang="en-US" smtClean="0"/>
              <a:t>Comparison of different approaches</a:t>
            </a:r>
          </a:p>
        </p:txBody>
      </p:sp>
      <p:sp>
        <p:nvSpPr>
          <p:cNvPr id="5" name="Slide Number Placeholder 4"/>
          <p:cNvSpPr>
            <a:spLocks noGrp="1"/>
          </p:cNvSpPr>
          <p:nvPr>
            <p:ph type="sldNum" sz="quarter" idx="11"/>
          </p:nvPr>
        </p:nvSpPr>
        <p:spPr/>
        <p:txBody>
          <a:bodyPr/>
          <a:lstStyle/>
          <a:p>
            <a:pPr>
              <a:defRPr/>
            </a:pPr>
            <a:fld id="{0394B029-A4BF-4094-A027-D0A55C608550}" type="slidenum">
              <a:rPr lang="en-US"/>
              <a:pPr>
                <a:defRPr/>
              </a:pPr>
              <a:t>50</a:t>
            </a:fld>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2654106821"/>
              </p:ext>
            </p:extLst>
          </p:nvPr>
        </p:nvGraphicFramePr>
        <p:xfrm>
          <a:off x="152400" y="1524000"/>
          <a:ext cx="8610600" cy="4573617"/>
        </p:xfrm>
        <a:graphic>
          <a:graphicData uri="http://schemas.openxmlformats.org/drawingml/2006/table">
            <a:tbl>
              <a:tblPr firstRow="1" bandRow="1">
                <a:tableStyleId>{93296810-A885-4BE3-A3E7-6D5BEEA58F35}</a:tableStyleId>
              </a:tblPr>
              <a:tblGrid>
                <a:gridCol w="2870200"/>
                <a:gridCol w="2870200"/>
                <a:gridCol w="2870200"/>
              </a:tblGrid>
              <a:tr h="777236">
                <a:tc>
                  <a:txBody>
                    <a:bodyPr/>
                    <a:lstStyle/>
                    <a:p>
                      <a:endParaRPr lang="en-US" sz="2000" dirty="0"/>
                    </a:p>
                  </a:txBody>
                  <a:tcPr marT="45718" marB="45718"/>
                </a:tc>
                <a:tc>
                  <a:txBody>
                    <a:bodyPr/>
                    <a:lstStyle/>
                    <a:p>
                      <a:r>
                        <a:rPr lang="en-US" sz="2000" dirty="0" smtClean="0"/>
                        <a:t>Provider 1</a:t>
                      </a:r>
                    </a:p>
                    <a:p>
                      <a:r>
                        <a:rPr lang="en-US" sz="2000" dirty="0" smtClean="0"/>
                        <a:t>100</a:t>
                      </a:r>
                      <a:r>
                        <a:rPr lang="en-US" sz="2000" baseline="0" dirty="0" smtClean="0"/>
                        <a:t> patients</a:t>
                      </a:r>
                      <a:endParaRPr lang="en-US" sz="2000" dirty="0"/>
                    </a:p>
                  </a:txBody>
                  <a:tcPr marT="45718" marB="45718"/>
                </a:tc>
                <a:tc>
                  <a:txBody>
                    <a:bodyPr/>
                    <a:lstStyle/>
                    <a:p>
                      <a:r>
                        <a:rPr lang="en-US" sz="2000" dirty="0" smtClean="0"/>
                        <a:t>Provider 2</a:t>
                      </a:r>
                    </a:p>
                    <a:p>
                      <a:r>
                        <a:rPr lang="en-US" sz="2000" dirty="0" smtClean="0"/>
                        <a:t>100 patients</a:t>
                      </a:r>
                      <a:endParaRPr lang="en-US" sz="2000" dirty="0"/>
                    </a:p>
                  </a:txBody>
                  <a:tcPr marT="45718" marB="45718"/>
                </a:tc>
              </a:tr>
              <a:tr h="1349127">
                <a:tc>
                  <a:txBody>
                    <a:bodyPr/>
                    <a:lstStyle/>
                    <a:p>
                      <a:r>
                        <a:rPr lang="en-US" sz="2000" dirty="0" smtClean="0"/>
                        <a:t>1. Score includes assessed but not given due to decline</a:t>
                      </a:r>
                      <a:r>
                        <a:rPr lang="en-US" sz="2000" baseline="0" dirty="0" smtClean="0"/>
                        <a:t> or </a:t>
                      </a:r>
                      <a:r>
                        <a:rPr lang="en-US" sz="2000" dirty="0" smtClean="0"/>
                        <a:t>contraindication</a:t>
                      </a:r>
                      <a:endParaRPr lang="en-US" sz="2000" dirty="0"/>
                    </a:p>
                  </a:txBody>
                  <a:tcPr marT="45718" marB="45718"/>
                </a:tc>
                <a:tc>
                  <a:txBody>
                    <a:bodyPr/>
                    <a:lstStyle/>
                    <a:p>
                      <a:r>
                        <a:rPr lang="en-US" sz="2000" dirty="0" smtClean="0"/>
                        <a:t>82%</a:t>
                      </a:r>
                      <a:endParaRPr lang="en-US" sz="2000" dirty="0"/>
                    </a:p>
                  </a:txBody>
                  <a:tcPr marT="45718" marB="45718"/>
                </a:tc>
                <a:tc>
                  <a:txBody>
                    <a:bodyPr/>
                    <a:lstStyle/>
                    <a:p>
                      <a:r>
                        <a:rPr lang="en-US" sz="2000" dirty="0" smtClean="0"/>
                        <a:t>82%</a:t>
                      </a:r>
                      <a:endParaRPr lang="en-US" sz="2000" dirty="0"/>
                    </a:p>
                  </a:txBody>
                  <a:tcPr marT="45718" marB="45718"/>
                </a:tc>
              </a:tr>
              <a:tr h="1098127">
                <a:tc>
                  <a:txBody>
                    <a:bodyPr/>
                    <a:lstStyle/>
                    <a:p>
                      <a:r>
                        <a:rPr lang="en-US" sz="2000" dirty="0" smtClean="0"/>
                        <a:t>2. Numerator categories</a:t>
                      </a:r>
                      <a:endParaRPr lang="en-US" sz="2000" dirty="0"/>
                    </a:p>
                  </a:txBody>
                  <a:tcPr marT="45718" marB="45718"/>
                </a:tc>
                <a:tc>
                  <a:txBody>
                    <a:bodyPr/>
                    <a:lstStyle/>
                    <a:p>
                      <a:r>
                        <a:rPr lang="en-US" sz="2000" dirty="0" smtClean="0"/>
                        <a:t>Received vaccine – 50%</a:t>
                      </a:r>
                    </a:p>
                    <a:p>
                      <a:r>
                        <a:rPr lang="en-US" sz="2000" dirty="0" smtClean="0"/>
                        <a:t>Declined  - 27%</a:t>
                      </a:r>
                    </a:p>
                    <a:p>
                      <a:r>
                        <a:rPr lang="en-US" sz="2000" dirty="0" smtClean="0"/>
                        <a:t>Contraindications  -5%</a:t>
                      </a:r>
                    </a:p>
                  </a:txBody>
                  <a:tcPr marT="45718" marB="45718"/>
                </a:tc>
                <a:tc>
                  <a:txBody>
                    <a:bodyPr/>
                    <a:lstStyle/>
                    <a:p>
                      <a:r>
                        <a:rPr lang="en-US" sz="2000" dirty="0" smtClean="0"/>
                        <a:t>Received vaccine – 70%</a:t>
                      </a:r>
                    </a:p>
                    <a:p>
                      <a:r>
                        <a:rPr lang="en-US" sz="2000" dirty="0" smtClean="0"/>
                        <a:t>Declined – 10%</a:t>
                      </a:r>
                    </a:p>
                    <a:p>
                      <a:r>
                        <a:rPr lang="en-US" sz="2000" dirty="0" smtClean="0"/>
                        <a:t>Contraindications – 2%</a:t>
                      </a:r>
                      <a:endParaRPr lang="en-US" sz="2000" dirty="0"/>
                    </a:p>
                  </a:txBody>
                  <a:tcPr marT="45718" marB="45718"/>
                </a:tc>
              </a:tr>
              <a:tr h="1349127">
                <a:tc>
                  <a:txBody>
                    <a:bodyPr/>
                    <a:lstStyle/>
                    <a:p>
                      <a:r>
                        <a:rPr lang="en-US" sz="2000" dirty="0" smtClean="0"/>
                        <a:t>3. Score using denominator exclusions for decline and contraindications</a:t>
                      </a:r>
                      <a:endParaRPr lang="en-US" sz="2000" dirty="0"/>
                    </a:p>
                  </a:txBody>
                  <a:tcPr marT="45718" marB="45718"/>
                </a:tc>
                <a:tc>
                  <a:txBody>
                    <a:bodyPr/>
                    <a:lstStyle/>
                    <a:p>
                      <a:r>
                        <a:rPr lang="en-US" sz="2000" dirty="0" smtClean="0"/>
                        <a:t>50/100-32 = 73.5%</a:t>
                      </a:r>
                      <a:endParaRPr lang="en-US" sz="2000" dirty="0"/>
                    </a:p>
                  </a:txBody>
                  <a:tcPr marT="45718" marB="45718"/>
                </a:tc>
                <a:tc>
                  <a:txBody>
                    <a:bodyPr/>
                    <a:lstStyle/>
                    <a:p>
                      <a:r>
                        <a:rPr lang="en-US" sz="2000" dirty="0" smtClean="0"/>
                        <a:t>70/100-12 = 79.5%</a:t>
                      </a:r>
                      <a:endParaRPr lang="en-US" sz="2000" dirty="0"/>
                    </a:p>
                  </a:txBody>
                  <a:tcPr marT="45718" marB="45718"/>
                </a:tc>
              </a:tr>
            </a:tbl>
          </a:graphicData>
        </a:graphic>
      </p:graphicFrame>
    </p:spTree>
    <p:extLst>
      <p:ext uri="{BB962C8B-B14F-4D97-AF65-F5344CB8AC3E}">
        <p14:creationId xmlns:p14="http://schemas.microsoft.com/office/powerpoint/2010/main" val="2004019943"/>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burden</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51</a:t>
            </a:fld>
            <a:endParaRPr lang="en-US"/>
          </a:p>
        </p:txBody>
      </p:sp>
      <p:sp>
        <p:nvSpPr>
          <p:cNvPr id="5" name="Rectangle 4"/>
          <p:cNvSpPr/>
          <p:nvPr/>
        </p:nvSpPr>
        <p:spPr>
          <a:xfrm>
            <a:off x="228600" y="2413338"/>
            <a:ext cx="8458200" cy="2677656"/>
          </a:xfrm>
          <a:prstGeom prst="rect">
            <a:avLst/>
          </a:prstGeom>
        </p:spPr>
        <p:txBody>
          <a:bodyPr wrap="square">
            <a:spAutoFit/>
          </a:bodyPr>
          <a:lstStyle/>
          <a:p>
            <a:r>
              <a:rPr lang="en-US" sz="2800" b="1" dirty="0">
                <a:solidFill>
                  <a:srgbClr val="000000"/>
                </a:solidFill>
              </a:rPr>
              <a:t>Burden - </a:t>
            </a:r>
            <a:r>
              <a:rPr lang="en-US" sz="2800" dirty="0">
                <a:solidFill>
                  <a:srgbClr val="000000"/>
                </a:solidFill>
              </a:rPr>
              <a:t>While crucial to improving healthcare quality, measurement can have a downside: </a:t>
            </a:r>
            <a:r>
              <a:rPr lang="en-US" sz="2800" i="1" dirty="0">
                <a:solidFill>
                  <a:srgbClr val="000000"/>
                </a:solidFill>
              </a:rPr>
              <a:t>it takes a lot of hard work! </a:t>
            </a:r>
            <a:r>
              <a:rPr lang="en-US" sz="2800" dirty="0">
                <a:solidFill>
                  <a:srgbClr val="000000"/>
                </a:solidFill>
              </a:rPr>
              <a:t>Measurement burden can be the result of a number of factors, including costs and time associated with increased, duplicative, or labor-intensive data collection, analysis, or reporting. </a:t>
            </a:r>
            <a:endParaRPr lang="en-US" sz="2800" dirty="0"/>
          </a:p>
        </p:txBody>
      </p:sp>
    </p:spTree>
    <p:extLst>
      <p:ext uri="{BB962C8B-B14F-4D97-AF65-F5344CB8AC3E}">
        <p14:creationId xmlns:p14="http://schemas.microsoft.com/office/powerpoint/2010/main" val="2935409786"/>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52</a:t>
            </a:fld>
            <a:endParaRPr lang="en-US"/>
          </a:p>
        </p:txBody>
      </p:sp>
      <p:sp>
        <p:nvSpPr>
          <p:cNvPr id="6" name="Content Placeholder 5"/>
          <p:cNvSpPr>
            <a:spLocks noGrp="1"/>
          </p:cNvSpPr>
          <p:nvPr>
            <p:ph sz="quarter" idx="14"/>
          </p:nvPr>
        </p:nvSpPr>
        <p:spPr>
          <a:xfrm>
            <a:off x="533400" y="16002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Key Leverage Points Discussion</a:t>
            </a:r>
            <a:endParaRPr lang="en-US" sz="4000" dirty="0"/>
          </a:p>
        </p:txBody>
      </p:sp>
    </p:spTree>
    <p:extLst>
      <p:ext uri="{BB962C8B-B14F-4D97-AF65-F5344CB8AC3E}">
        <p14:creationId xmlns:p14="http://schemas.microsoft.com/office/powerpoint/2010/main" val="3269703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53</a:t>
            </a:fld>
            <a:endParaRPr lang="en-US"/>
          </a:p>
        </p:txBody>
      </p:sp>
      <p:sp>
        <p:nvSpPr>
          <p:cNvPr id="6" name="Content Placeholder 5"/>
          <p:cNvSpPr>
            <a:spLocks noGrp="1"/>
          </p:cNvSpPr>
          <p:nvPr>
            <p:ph sz="quarter" idx="14"/>
          </p:nvPr>
        </p:nvSpPr>
        <p:spPr>
          <a:xfrm>
            <a:off x="533400" y="16002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Opportunity for Public Comment</a:t>
            </a:r>
            <a:endParaRPr lang="en-US" sz="4000" dirty="0"/>
          </a:p>
        </p:txBody>
      </p:sp>
    </p:spTree>
    <p:extLst>
      <p:ext uri="{BB962C8B-B14F-4D97-AF65-F5344CB8AC3E}">
        <p14:creationId xmlns:p14="http://schemas.microsoft.com/office/powerpoint/2010/main" val="65837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54</a:t>
            </a:fld>
            <a:endParaRPr lang="en-US"/>
          </a:p>
        </p:txBody>
      </p:sp>
      <p:sp>
        <p:nvSpPr>
          <p:cNvPr id="6" name="Content Placeholder 5"/>
          <p:cNvSpPr>
            <a:spLocks noGrp="1"/>
          </p:cNvSpPr>
          <p:nvPr>
            <p:ph sz="quarter" idx="14"/>
          </p:nvPr>
        </p:nvSpPr>
        <p:spPr>
          <a:xfrm>
            <a:off x="533400" y="11430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Lunch Break </a:t>
            </a:r>
          </a:p>
          <a:p>
            <a:pPr marL="0" indent="0" algn="ctr">
              <a:buNone/>
            </a:pPr>
            <a:r>
              <a:rPr lang="en-US" sz="4000" dirty="0" smtClean="0"/>
              <a:t>Committee to resume at 1pm ET </a:t>
            </a:r>
            <a:endParaRPr lang="en-US" sz="4000" dirty="0"/>
          </a:p>
        </p:txBody>
      </p:sp>
    </p:spTree>
    <p:extLst>
      <p:ext uri="{BB962C8B-B14F-4D97-AF65-F5344CB8AC3E}">
        <p14:creationId xmlns:p14="http://schemas.microsoft.com/office/powerpoint/2010/main" val="1554153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55</a:t>
            </a:fld>
            <a:endParaRPr lang="en-US"/>
          </a:p>
        </p:txBody>
      </p:sp>
      <p:sp>
        <p:nvSpPr>
          <p:cNvPr id="6" name="Content Placeholder 5"/>
          <p:cNvSpPr>
            <a:spLocks noGrp="1"/>
          </p:cNvSpPr>
          <p:nvPr>
            <p:ph sz="quarter" idx="14"/>
          </p:nvPr>
        </p:nvSpPr>
        <p:spPr>
          <a:xfrm>
            <a:off x="533400" y="12954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Considerations for Adult Immunization Performance Measurement</a:t>
            </a:r>
            <a:endParaRPr lang="en-US" sz="4000" dirty="0"/>
          </a:p>
        </p:txBody>
      </p:sp>
    </p:spTree>
    <p:extLst>
      <p:ext uri="{BB962C8B-B14F-4D97-AF65-F5344CB8AC3E}">
        <p14:creationId xmlns:p14="http://schemas.microsoft.com/office/powerpoint/2010/main" val="20842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56</a:t>
            </a:fld>
            <a:endParaRPr lang="en-US"/>
          </a:p>
        </p:txBody>
      </p:sp>
      <p:sp>
        <p:nvSpPr>
          <p:cNvPr id="6" name="Content Placeholder 5"/>
          <p:cNvSpPr>
            <a:spLocks noGrp="1"/>
          </p:cNvSpPr>
          <p:nvPr>
            <p:ph sz="quarter" idx="14"/>
          </p:nvPr>
        </p:nvSpPr>
        <p:spPr>
          <a:xfrm>
            <a:off x="533400" y="16002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Opportunity for Public Comment</a:t>
            </a:r>
            <a:endParaRPr lang="en-US" sz="4000" dirty="0"/>
          </a:p>
        </p:txBody>
      </p:sp>
    </p:spTree>
    <p:extLst>
      <p:ext uri="{BB962C8B-B14F-4D97-AF65-F5344CB8AC3E}">
        <p14:creationId xmlns:p14="http://schemas.microsoft.com/office/powerpoint/2010/main" val="1652175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57</a:t>
            </a:fld>
            <a:endParaRPr lang="en-US"/>
          </a:p>
        </p:txBody>
      </p:sp>
      <p:sp>
        <p:nvSpPr>
          <p:cNvPr id="6" name="Content Placeholder 5"/>
          <p:cNvSpPr>
            <a:spLocks noGrp="1"/>
          </p:cNvSpPr>
          <p:nvPr>
            <p:ph sz="quarter" idx="14"/>
          </p:nvPr>
        </p:nvSpPr>
        <p:spPr>
          <a:xfrm>
            <a:off x="533400" y="11430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Break </a:t>
            </a:r>
          </a:p>
          <a:p>
            <a:pPr marL="0" indent="0" algn="ctr">
              <a:buNone/>
            </a:pPr>
            <a:r>
              <a:rPr lang="en-US" sz="4000" dirty="0" smtClean="0"/>
              <a:t>Committee to resume at 4pm ET </a:t>
            </a:r>
            <a:endParaRPr lang="en-US" sz="4000" dirty="0"/>
          </a:p>
        </p:txBody>
      </p:sp>
    </p:spTree>
    <p:extLst>
      <p:ext uri="{BB962C8B-B14F-4D97-AF65-F5344CB8AC3E}">
        <p14:creationId xmlns:p14="http://schemas.microsoft.com/office/powerpoint/2010/main" val="332028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1143000"/>
          </a:xfrm>
        </p:spPr>
        <p:txBody>
          <a:bodyPr/>
          <a:lstStyle/>
          <a:p>
            <a:r>
              <a:rPr lang="en-US" dirty="0" smtClean="0"/>
              <a:t>Priorities Identified To-Date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58</a:t>
            </a:fld>
            <a:endParaRPr lang="en-US" dirty="0"/>
          </a:p>
        </p:txBody>
      </p:sp>
      <p:sp>
        <p:nvSpPr>
          <p:cNvPr id="5" name="Content Placeholder 4"/>
          <p:cNvSpPr>
            <a:spLocks noGrp="1"/>
          </p:cNvSpPr>
          <p:nvPr>
            <p:ph sz="quarter" idx="14"/>
          </p:nvPr>
        </p:nvSpPr>
        <p:spPr/>
        <p:txBody>
          <a:bodyPr/>
          <a:lstStyle/>
          <a:p>
            <a:r>
              <a:rPr lang="en-US" dirty="0" smtClean="0"/>
              <a:t>Measures </a:t>
            </a:r>
            <a:r>
              <a:rPr lang="en-US" dirty="0"/>
              <a:t>for zoster and Td/</a:t>
            </a:r>
            <a:r>
              <a:rPr lang="en-US" dirty="0" err="1"/>
              <a:t>Tdap</a:t>
            </a:r>
            <a:r>
              <a:rPr lang="en-US" dirty="0"/>
              <a:t> </a:t>
            </a:r>
            <a:r>
              <a:rPr lang="en-US" dirty="0" smtClean="0"/>
              <a:t>vaccination </a:t>
            </a:r>
            <a:endParaRPr lang="en-US" dirty="0"/>
          </a:p>
          <a:p>
            <a:r>
              <a:rPr lang="en-US" dirty="0" smtClean="0"/>
              <a:t>Measures </a:t>
            </a:r>
            <a:r>
              <a:rPr lang="en-US" dirty="0"/>
              <a:t>for Td/</a:t>
            </a:r>
            <a:r>
              <a:rPr lang="en-US" dirty="0" err="1"/>
              <a:t>Tdap</a:t>
            </a:r>
            <a:r>
              <a:rPr lang="en-US" dirty="0"/>
              <a:t> </a:t>
            </a:r>
            <a:r>
              <a:rPr lang="en-US" dirty="0" smtClean="0"/>
              <a:t>for ages 19-59</a:t>
            </a:r>
          </a:p>
          <a:p>
            <a:r>
              <a:rPr lang="en-US" dirty="0" smtClean="0"/>
              <a:t>Measures for zoster for </a:t>
            </a:r>
            <a:r>
              <a:rPr lang="en-US" dirty="0"/>
              <a:t>ages 60-64 and ages 65+</a:t>
            </a:r>
          </a:p>
          <a:p>
            <a:r>
              <a:rPr lang="en-US" dirty="0"/>
              <a:t>M</a:t>
            </a:r>
            <a:r>
              <a:rPr lang="en-US" dirty="0" smtClean="0"/>
              <a:t>easures </a:t>
            </a:r>
            <a:r>
              <a:rPr lang="en-US" dirty="0"/>
              <a:t>for </a:t>
            </a:r>
            <a:r>
              <a:rPr lang="en-US" dirty="0" err="1"/>
              <a:t>Tdap</a:t>
            </a:r>
            <a:r>
              <a:rPr lang="en-US" dirty="0"/>
              <a:t> and influenza vaccination </a:t>
            </a:r>
            <a:r>
              <a:rPr lang="en-US" dirty="0" smtClean="0"/>
              <a:t>for </a:t>
            </a:r>
            <a:r>
              <a:rPr lang="en-US" dirty="0"/>
              <a:t>the pregnant </a:t>
            </a:r>
            <a:r>
              <a:rPr lang="en-US" dirty="0" smtClean="0"/>
              <a:t>population</a:t>
            </a:r>
          </a:p>
          <a:p>
            <a:r>
              <a:rPr lang="en-US" dirty="0"/>
              <a:t>M</a:t>
            </a:r>
            <a:r>
              <a:rPr lang="en-US" dirty="0" smtClean="0"/>
              <a:t>easures </a:t>
            </a:r>
            <a:r>
              <a:rPr lang="en-US" dirty="0"/>
              <a:t>for Hepatitis B vaccination </a:t>
            </a:r>
            <a:r>
              <a:rPr lang="en-US" dirty="0" smtClean="0"/>
              <a:t>for </a:t>
            </a:r>
            <a:r>
              <a:rPr lang="en-US" dirty="0"/>
              <a:t>the diabetic and those with kidney failure/ESRD and chronic liver </a:t>
            </a:r>
            <a:r>
              <a:rPr lang="en-US" dirty="0" smtClean="0"/>
              <a:t>disease</a:t>
            </a:r>
          </a:p>
          <a:p>
            <a:r>
              <a:rPr lang="en-US" dirty="0"/>
              <a:t>O</a:t>
            </a:r>
            <a:r>
              <a:rPr lang="en-US" dirty="0" smtClean="0"/>
              <a:t>utcome measures </a:t>
            </a:r>
            <a:r>
              <a:rPr lang="en-US" dirty="0"/>
              <a:t>for health plans, </a:t>
            </a:r>
            <a:r>
              <a:rPr lang="en-US" dirty="0" smtClean="0"/>
              <a:t>systems, </a:t>
            </a:r>
            <a:r>
              <a:rPr lang="en-US" dirty="0"/>
              <a:t>or ACOs</a:t>
            </a:r>
          </a:p>
          <a:p>
            <a:endParaRPr lang="en-US" dirty="0"/>
          </a:p>
        </p:txBody>
      </p:sp>
    </p:spTree>
    <p:extLst>
      <p:ext uri="{BB962C8B-B14F-4D97-AF65-F5344CB8AC3E}">
        <p14:creationId xmlns:p14="http://schemas.microsoft.com/office/powerpoint/2010/main" val="3374797020"/>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59</a:t>
            </a:fld>
            <a:endParaRPr lang="en-US"/>
          </a:p>
        </p:txBody>
      </p:sp>
      <p:sp>
        <p:nvSpPr>
          <p:cNvPr id="6" name="Content Placeholder 5"/>
          <p:cNvSpPr>
            <a:spLocks noGrp="1"/>
          </p:cNvSpPr>
          <p:nvPr>
            <p:ph sz="quarter" idx="14"/>
          </p:nvPr>
        </p:nvSpPr>
        <p:spPr>
          <a:xfrm>
            <a:off x="533400" y="16002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Measure Gaps Prioritization</a:t>
            </a:r>
            <a:endParaRPr lang="en-US" sz="4000" dirty="0"/>
          </a:p>
        </p:txBody>
      </p:sp>
    </p:spTree>
    <p:extLst>
      <p:ext uri="{BB962C8B-B14F-4D97-AF65-F5344CB8AC3E}">
        <p14:creationId xmlns:p14="http://schemas.microsoft.com/office/powerpoint/2010/main" val="3440657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bwMode="white">
          <a:xfrm>
            <a:off x="838200" y="533400"/>
            <a:ext cx="7924800" cy="1143000"/>
          </a:xfrm>
        </p:spPr>
        <p:txBody>
          <a:bodyPr/>
          <a:lstStyle/>
          <a:p>
            <a:r>
              <a:rPr lang="en-US" dirty="0" smtClean="0"/>
              <a:t>Draft Conceptual Framework </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6</a:t>
            </a:fld>
            <a:endParaRPr lang="en-US" dirty="0"/>
          </a:p>
        </p:txBody>
      </p:sp>
      <p:pic>
        <p:nvPicPr>
          <p:cNvPr id="27"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6858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495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60</a:t>
            </a:fld>
            <a:endParaRPr lang="en-US"/>
          </a:p>
        </p:txBody>
      </p:sp>
      <p:sp>
        <p:nvSpPr>
          <p:cNvPr id="6" name="Content Placeholder 5"/>
          <p:cNvSpPr>
            <a:spLocks noGrp="1"/>
          </p:cNvSpPr>
          <p:nvPr>
            <p:ph sz="quarter" idx="14"/>
          </p:nvPr>
        </p:nvSpPr>
        <p:spPr>
          <a:xfrm>
            <a:off x="533400" y="12192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6000" dirty="0" smtClean="0"/>
              <a:t>DAY 2</a:t>
            </a:r>
            <a:endParaRPr lang="en-US" sz="6000" dirty="0"/>
          </a:p>
        </p:txBody>
      </p:sp>
    </p:spTree>
    <p:extLst>
      <p:ext uri="{BB962C8B-B14F-4D97-AF65-F5344CB8AC3E}">
        <p14:creationId xmlns:p14="http://schemas.microsoft.com/office/powerpoint/2010/main" val="3267409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61</a:t>
            </a:fld>
            <a:endParaRPr lang="en-US"/>
          </a:p>
        </p:txBody>
      </p:sp>
      <p:sp>
        <p:nvSpPr>
          <p:cNvPr id="6" name="Content Placeholder 5"/>
          <p:cNvSpPr>
            <a:spLocks noGrp="1"/>
          </p:cNvSpPr>
          <p:nvPr>
            <p:ph sz="quarter" idx="14"/>
          </p:nvPr>
        </p:nvSpPr>
        <p:spPr>
          <a:xfrm>
            <a:off x="533400" y="12954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Results of Day 1 Prioritization</a:t>
            </a:r>
            <a:endParaRPr lang="en-US" sz="4000" dirty="0"/>
          </a:p>
        </p:txBody>
      </p:sp>
    </p:spTree>
    <p:extLst>
      <p:ext uri="{BB962C8B-B14F-4D97-AF65-F5344CB8AC3E}">
        <p14:creationId xmlns:p14="http://schemas.microsoft.com/office/powerpoint/2010/main" val="963793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62</a:t>
            </a:fld>
            <a:endParaRPr lang="en-US"/>
          </a:p>
        </p:txBody>
      </p:sp>
      <p:sp>
        <p:nvSpPr>
          <p:cNvPr id="6" name="Content Placeholder 5"/>
          <p:cNvSpPr>
            <a:spLocks noGrp="1"/>
          </p:cNvSpPr>
          <p:nvPr>
            <p:ph sz="quarter" idx="14"/>
          </p:nvPr>
        </p:nvSpPr>
        <p:spPr>
          <a:xfrm>
            <a:off x="533400" y="12954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Additional Considerations for Priorities in Measure Gaps</a:t>
            </a:r>
            <a:endParaRPr lang="en-US" sz="4000" dirty="0"/>
          </a:p>
        </p:txBody>
      </p:sp>
    </p:spTree>
    <p:extLst>
      <p:ext uri="{BB962C8B-B14F-4D97-AF65-F5344CB8AC3E}">
        <p14:creationId xmlns:p14="http://schemas.microsoft.com/office/powerpoint/2010/main" val="3510112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63</a:t>
            </a:fld>
            <a:endParaRPr lang="en-US"/>
          </a:p>
        </p:txBody>
      </p:sp>
      <p:sp>
        <p:nvSpPr>
          <p:cNvPr id="6" name="Content Placeholder 5"/>
          <p:cNvSpPr>
            <a:spLocks noGrp="1"/>
          </p:cNvSpPr>
          <p:nvPr>
            <p:ph sz="quarter" idx="14"/>
          </p:nvPr>
        </p:nvSpPr>
        <p:spPr>
          <a:xfrm>
            <a:off x="533400" y="12954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Report Out From Small Groups</a:t>
            </a:r>
            <a:endParaRPr lang="en-US" sz="4000" dirty="0"/>
          </a:p>
        </p:txBody>
      </p:sp>
    </p:spTree>
    <p:extLst>
      <p:ext uri="{BB962C8B-B14F-4D97-AF65-F5344CB8AC3E}">
        <p14:creationId xmlns:p14="http://schemas.microsoft.com/office/powerpoint/2010/main" val="17512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64</a:t>
            </a:fld>
            <a:endParaRPr lang="en-US"/>
          </a:p>
        </p:txBody>
      </p:sp>
      <p:sp>
        <p:nvSpPr>
          <p:cNvPr id="6" name="Content Placeholder 5"/>
          <p:cNvSpPr>
            <a:spLocks noGrp="1"/>
          </p:cNvSpPr>
          <p:nvPr>
            <p:ph sz="quarter" idx="14"/>
          </p:nvPr>
        </p:nvSpPr>
        <p:spPr>
          <a:xfrm>
            <a:off x="533400" y="16002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Opportunity for Public Comment</a:t>
            </a:r>
            <a:endParaRPr lang="en-US" sz="4000" dirty="0"/>
          </a:p>
        </p:txBody>
      </p:sp>
    </p:spTree>
    <p:extLst>
      <p:ext uri="{BB962C8B-B14F-4D97-AF65-F5344CB8AC3E}">
        <p14:creationId xmlns:p14="http://schemas.microsoft.com/office/powerpoint/2010/main" val="1570812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65</a:t>
            </a:fld>
            <a:endParaRPr lang="en-US"/>
          </a:p>
        </p:txBody>
      </p:sp>
      <p:sp>
        <p:nvSpPr>
          <p:cNvPr id="6" name="Content Placeholder 5"/>
          <p:cNvSpPr>
            <a:spLocks noGrp="1"/>
          </p:cNvSpPr>
          <p:nvPr>
            <p:ph sz="quarter" idx="14"/>
          </p:nvPr>
        </p:nvSpPr>
        <p:spPr>
          <a:xfrm>
            <a:off x="533400" y="11430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Lunch Break </a:t>
            </a:r>
          </a:p>
          <a:p>
            <a:pPr marL="0" indent="0" algn="ctr">
              <a:buNone/>
            </a:pPr>
            <a:r>
              <a:rPr lang="en-US" sz="4000" dirty="0" smtClean="0"/>
              <a:t>Committee to resume at 12:45pm ET </a:t>
            </a:r>
            <a:endParaRPr lang="en-US" sz="4000" dirty="0"/>
          </a:p>
        </p:txBody>
      </p:sp>
    </p:spTree>
    <p:extLst>
      <p:ext uri="{BB962C8B-B14F-4D97-AF65-F5344CB8AC3E}">
        <p14:creationId xmlns:p14="http://schemas.microsoft.com/office/powerpoint/2010/main" val="2288321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66</a:t>
            </a:fld>
            <a:endParaRPr lang="en-US"/>
          </a:p>
        </p:txBody>
      </p:sp>
      <p:sp>
        <p:nvSpPr>
          <p:cNvPr id="6" name="Content Placeholder 5"/>
          <p:cNvSpPr>
            <a:spLocks noGrp="1"/>
          </p:cNvSpPr>
          <p:nvPr>
            <p:ph sz="quarter" idx="14"/>
          </p:nvPr>
        </p:nvSpPr>
        <p:spPr>
          <a:xfrm>
            <a:off x="533400" y="16002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Round-Robin Discussion of Recommendations to HHS</a:t>
            </a:r>
            <a:endParaRPr lang="en-US" sz="4000" dirty="0"/>
          </a:p>
        </p:txBody>
      </p:sp>
    </p:spTree>
    <p:extLst>
      <p:ext uri="{BB962C8B-B14F-4D97-AF65-F5344CB8AC3E}">
        <p14:creationId xmlns:p14="http://schemas.microsoft.com/office/powerpoint/2010/main" val="280543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67</a:t>
            </a:fld>
            <a:endParaRPr lang="en-US"/>
          </a:p>
        </p:txBody>
      </p:sp>
      <p:sp>
        <p:nvSpPr>
          <p:cNvPr id="6" name="Content Placeholder 5"/>
          <p:cNvSpPr>
            <a:spLocks noGrp="1"/>
          </p:cNvSpPr>
          <p:nvPr>
            <p:ph sz="quarter" idx="14"/>
          </p:nvPr>
        </p:nvSpPr>
        <p:spPr>
          <a:xfrm>
            <a:off x="533400" y="1600200"/>
            <a:ext cx="8153400" cy="44958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000" dirty="0" smtClean="0"/>
              <a:t>Opportunity for Public Comment</a:t>
            </a:r>
            <a:endParaRPr lang="en-US" sz="4000" dirty="0"/>
          </a:p>
        </p:txBody>
      </p:sp>
    </p:spTree>
    <p:extLst>
      <p:ext uri="{BB962C8B-B14F-4D97-AF65-F5344CB8AC3E}">
        <p14:creationId xmlns:p14="http://schemas.microsoft.com/office/powerpoint/2010/main" val="280543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xfrm>
            <a:off x="838200" y="533400"/>
            <a:ext cx="7924800" cy="1066800"/>
          </a:xfrm>
        </p:spPr>
        <p:txBody>
          <a:bodyPr/>
          <a:lstStyle/>
          <a:p>
            <a:r>
              <a:rPr lang="en-US" dirty="0" smtClean="0"/>
              <a:t>Next Steps</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68</a:t>
            </a:fld>
            <a:endParaRPr lang="en-US"/>
          </a:p>
        </p:txBody>
      </p:sp>
      <p:sp>
        <p:nvSpPr>
          <p:cNvPr id="8" name="Content Placeholder 7"/>
          <p:cNvSpPr>
            <a:spLocks noGrp="1"/>
          </p:cNvSpPr>
          <p:nvPr>
            <p:ph sz="quarter" idx="14"/>
          </p:nvPr>
        </p:nvSpPr>
        <p:spPr bwMode="white">
          <a:xfrm>
            <a:off x="838200" y="1905000"/>
            <a:ext cx="7924800" cy="3962400"/>
          </a:xfrm>
          <a:solidFill>
            <a:schemeClr val="bg1"/>
          </a:solidFill>
        </p:spPr>
        <p:txBody>
          <a:bodyPr/>
          <a:lstStyle/>
          <a:p>
            <a:pPr>
              <a:spcBef>
                <a:spcPts val="1800"/>
              </a:spcBef>
            </a:pPr>
            <a:r>
              <a:rPr lang="en-US" dirty="0" smtClean="0"/>
              <a:t>Draft Report to HHS on June 16</a:t>
            </a:r>
          </a:p>
          <a:p>
            <a:pPr>
              <a:spcBef>
                <a:spcPts val="1800"/>
              </a:spcBef>
            </a:pPr>
            <a:r>
              <a:rPr lang="en-US" dirty="0" smtClean="0"/>
              <a:t>Public comment period on draft report – June 23-July 14</a:t>
            </a:r>
          </a:p>
          <a:p>
            <a:pPr>
              <a:spcBef>
                <a:spcPts val="1800"/>
              </a:spcBef>
            </a:pPr>
            <a:r>
              <a:rPr lang="en-US" dirty="0" smtClean="0"/>
              <a:t>Public webinar on project findings – June 26, 2-4pm ET</a:t>
            </a:r>
          </a:p>
          <a:p>
            <a:pPr>
              <a:spcBef>
                <a:spcPts val="1800"/>
              </a:spcBef>
            </a:pPr>
            <a:r>
              <a:rPr lang="en-US" dirty="0" smtClean="0"/>
              <a:t>Final report due to HHS </a:t>
            </a:r>
            <a:r>
              <a:rPr lang="en-US" dirty="0"/>
              <a:t>in </a:t>
            </a:r>
            <a:r>
              <a:rPr lang="en-US" dirty="0" smtClean="0"/>
              <a:t>August 15,  </a:t>
            </a:r>
            <a:r>
              <a:rPr lang="en-US" dirty="0"/>
              <a:t>2014</a:t>
            </a:r>
          </a:p>
        </p:txBody>
      </p:sp>
    </p:spTree>
    <p:extLst>
      <p:ext uri="{BB962C8B-B14F-4D97-AF65-F5344CB8AC3E}">
        <p14:creationId xmlns:p14="http://schemas.microsoft.com/office/powerpoint/2010/main" val="1488174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8200" y="533400"/>
            <a:ext cx="7924800" cy="1143000"/>
          </a:xfrm>
        </p:spPr>
        <p:txBody>
          <a:bodyPr/>
          <a:lstStyle/>
          <a:p>
            <a:r>
              <a:rPr lang="en-US" dirty="0" smtClean="0"/>
              <a:t>For More Information</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69</a:t>
            </a:fld>
            <a:endParaRPr lang="en-US"/>
          </a:p>
        </p:txBody>
      </p:sp>
      <p:sp>
        <p:nvSpPr>
          <p:cNvPr id="6" name="Rectangle 5"/>
          <p:cNvSpPr/>
          <p:nvPr/>
        </p:nvSpPr>
        <p:spPr>
          <a:xfrm>
            <a:off x="457200" y="1815405"/>
            <a:ext cx="8001000" cy="1384995"/>
          </a:xfrm>
          <a:prstGeom prst="rect">
            <a:avLst/>
          </a:prstGeom>
        </p:spPr>
        <p:txBody>
          <a:bodyPr wrap="square">
            <a:spAutoFit/>
          </a:bodyPr>
          <a:lstStyle/>
          <a:p>
            <a:pPr algn="ctr" fontAlgn="base">
              <a:spcBef>
                <a:spcPct val="0"/>
              </a:spcBef>
              <a:spcAft>
                <a:spcPct val="0"/>
              </a:spcAft>
            </a:pPr>
            <a:r>
              <a:rPr lang="en-US" sz="2800" b="1" dirty="0" smtClean="0">
                <a:solidFill>
                  <a:srgbClr val="415462"/>
                </a:solidFill>
                <a:hlinkClick r:id="rId2"/>
              </a:rPr>
              <a:t>http://www.qualityforum.org/projects/prioritizing_measures/adult_immunization/</a:t>
            </a:r>
            <a:endParaRPr lang="en-US" sz="2800" b="1" dirty="0" smtClean="0">
              <a:solidFill>
                <a:srgbClr val="415462"/>
              </a:solidFill>
            </a:endParaRPr>
          </a:p>
          <a:p>
            <a:pPr algn="ctr" fontAlgn="base">
              <a:spcBef>
                <a:spcPct val="0"/>
              </a:spcBef>
              <a:spcAft>
                <a:spcPct val="0"/>
              </a:spcAft>
            </a:pPr>
            <a:endParaRPr lang="en-US" sz="2800" b="1" dirty="0">
              <a:solidFill>
                <a:srgbClr val="415462"/>
              </a:solidFill>
            </a:endParaRPr>
          </a:p>
        </p:txBody>
      </p:sp>
      <p:sp>
        <p:nvSpPr>
          <p:cNvPr id="7" name="Content Placeholder 7"/>
          <p:cNvSpPr txBox="1">
            <a:spLocks/>
          </p:cNvSpPr>
          <p:nvPr/>
        </p:nvSpPr>
        <p:spPr bwMode="white">
          <a:xfrm>
            <a:off x="457200" y="3518595"/>
            <a:ext cx="8305800" cy="2044005"/>
          </a:xfrm>
          <a:prstGeom prst="rect">
            <a:avLst/>
          </a:prstGeom>
          <a:solidFill>
            <a:schemeClr val="bg1"/>
          </a:solidFill>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solidFill>
                <a:latin typeface="+mn-lt"/>
                <a:ea typeface="+mn-ea"/>
                <a:cs typeface="+mn-cs"/>
              </a:defRPr>
            </a:lvl1pPr>
            <a:lvl2pPr marL="731520" indent="-365760" algn="l" defTabSz="914400" rtl="0" eaLnBrk="1" latinLnBrk="0" hangingPunct="1">
              <a:spcBef>
                <a:spcPct val="20000"/>
              </a:spcBef>
              <a:buClr>
                <a:schemeClr val="accent1"/>
              </a:buClr>
              <a:buSzPct val="140000"/>
              <a:buFont typeface="Calibri" pitchFamily="34" charset="0"/>
              <a:buChar char="▫"/>
              <a:defRPr sz="2400" kern="1200">
                <a:solidFill>
                  <a:schemeClr val="tx1"/>
                </a:solidFill>
                <a:latin typeface="+mn-lt"/>
                <a:ea typeface="+mn-ea"/>
                <a:cs typeface="+mn-cs"/>
              </a:defRPr>
            </a:lvl2pPr>
            <a:lvl3pPr marL="1097280" indent="-365760" algn="l" defTabSz="914400" rtl="0" eaLnBrk="1" latinLnBrk="0" hangingPunct="1">
              <a:spcBef>
                <a:spcPct val="20000"/>
              </a:spcBef>
              <a:buClr>
                <a:schemeClr val="accent1"/>
              </a:buClr>
              <a:buFont typeface="Calibri" pitchFamily="34" charset="0"/>
              <a:buChar char="»"/>
              <a:defRPr sz="1800" kern="1200">
                <a:solidFill>
                  <a:schemeClr val="tx1"/>
                </a:solidFill>
                <a:latin typeface="+mn-lt"/>
                <a:ea typeface="+mn-ea"/>
                <a:cs typeface="+mn-cs"/>
              </a:defRPr>
            </a:lvl3pPr>
            <a:lvl4pPr marL="1463040" indent="-365760" algn="l" defTabSz="914400" rtl="0" eaLnBrk="1" latinLnBrk="0" hangingPunct="1">
              <a:spcBef>
                <a:spcPct val="20000"/>
              </a:spcBef>
              <a:buClr>
                <a:schemeClr val="accent1"/>
              </a:buClr>
              <a:buFont typeface="Arial" pitchFamily="34" charset="0"/>
              <a:buChar char="•"/>
              <a:defRPr sz="1800" i="1" kern="1200">
                <a:solidFill>
                  <a:schemeClr val="tx1"/>
                </a:solidFill>
                <a:latin typeface="+mn-lt"/>
                <a:ea typeface="+mn-ea"/>
                <a:cs typeface="+mn-cs"/>
              </a:defRPr>
            </a:lvl4pPr>
            <a:lvl5pPr marL="1828800" indent="-365760" algn="l" defTabSz="914400" rtl="0" eaLnBrk="1" latinLnBrk="0" hangingPunct="1">
              <a:spcBef>
                <a:spcPct val="20000"/>
              </a:spcBef>
              <a:buClr>
                <a:schemeClr val="accent1"/>
              </a:buClr>
              <a:buFont typeface="Arial" pitchFamily="34" charset="0"/>
              <a:buChar char="-"/>
              <a:defRPr sz="16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Reva Winkler				Juliet Feldman	</a:t>
            </a:r>
          </a:p>
          <a:p>
            <a:pPr marL="0" indent="0">
              <a:buNone/>
            </a:pPr>
            <a:r>
              <a:rPr lang="en-US" dirty="0" smtClean="0">
                <a:hlinkClick r:id="rId3"/>
              </a:rPr>
              <a:t>rwinkler@qualityforum.org</a:t>
            </a:r>
            <a:r>
              <a:rPr lang="en-US" dirty="0" smtClean="0"/>
              <a:t>		</a:t>
            </a:r>
            <a:r>
              <a:rPr lang="en-US" dirty="0" smtClean="0">
                <a:hlinkClick r:id="rId4"/>
              </a:rPr>
              <a:t>jfeldman@qualityforum.org</a:t>
            </a:r>
            <a:endParaRPr lang="en-US" dirty="0" smtClean="0"/>
          </a:p>
          <a:p>
            <a:pPr marL="0" indent="0">
              <a:buNone/>
            </a:pPr>
            <a:endParaRPr lang="en-US" dirty="0" smtClean="0"/>
          </a:p>
          <a:p>
            <a:pPr marL="0" indent="0">
              <a:buNone/>
            </a:pPr>
            <a:r>
              <a:rPr lang="en-US" dirty="0" smtClean="0"/>
              <a:t> </a:t>
            </a:r>
          </a:p>
          <a:p>
            <a:pPr marL="0" indent="0">
              <a:buNone/>
            </a:pPr>
            <a:endParaRPr lang="en-US" dirty="0"/>
          </a:p>
        </p:txBody>
      </p:sp>
    </p:spTree>
    <p:extLst>
      <p:ext uri="{BB962C8B-B14F-4D97-AF65-F5344CB8AC3E}">
        <p14:creationId xmlns:p14="http://schemas.microsoft.com/office/powerpoint/2010/main" val="2903526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781800" y="6416675"/>
            <a:ext cx="2133600" cy="365125"/>
          </a:xfrm>
        </p:spPr>
        <p:txBody>
          <a:bodyPr/>
          <a:lstStyle/>
          <a:p>
            <a:fld id="{5CCC6898-6007-4132-BD9E-84FB4BADD336}" type="slidenum">
              <a:rPr lang="en-US" smtClean="0"/>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7018104"/>
              </p:ext>
            </p:extLst>
          </p:nvPr>
        </p:nvGraphicFramePr>
        <p:xfrm>
          <a:off x="533400" y="76200"/>
          <a:ext cx="7924801" cy="4345563"/>
        </p:xfrm>
        <a:graphic>
          <a:graphicData uri="http://schemas.openxmlformats.org/drawingml/2006/table">
            <a:tbl>
              <a:tblPr firstRow="1" firstCol="1" bandRow="1"/>
              <a:tblGrid>
                <a:gridCol w="1447800"/>
                <a:gridCol w="1893296"/>
                <a:gridCol w="1009620"/>
                <a:gridCol w="1248948"/>
                <a:gridCol w="1323442"/>
                <a:gridCol w="1001695"/>
              </a:tblGrid>
              <a:tr h="299846">
                <a:tc>
                  <a:txBody>
                    <a:bodyPr/>
                    <a:lstStyle/>
                    <a:p>
                      <a:pPr marL="320675" marR="0">
                        <a:lnSpc>
                          <a:spcPts val="1400"/>
                        </a:lnSpc>
                        <a:spcBef>
                          <a:spcPts val="600"/>
                        </a:spcBef>
                        <a:spcAft>
                          <a:spcPts val="600"/>
                        </a:spcAft>
                      </a:pPr>
                      <a:r>
                        <a:rPr lang="en-US" sz="1100" b="1" dirty="0">
                          <a:solidFill>
                            <a:srgbClr val="435663"/>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600"/>
                        </a:spcBef>
                        <a:spcAft>
                          <a:spcPts val="600"/>
                        </a:spcAft>
                      </a:pPr>
                      <a:r>
                        <a:rPr lang="en-US" sz="1100" b="1">
                          <a:solidFill>
                            <a:srgbClr val="435663"/>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ts val="1400"/>
                        </a:lnSpc>
                        <a:spcBef>
                          <a:spcPts val="600"/>
                        </a:spcBef>
                        <a:spcAft>
                          <a:spcPts val="600"/>
                        </a:spcAft>
                      </a:pPr>
                      <a:r>
                        <a:rPr lang="en-US" sz="1100" b="1" dirty="0">
                          <a:solidFill>
                            <a:srgbClr val="435663"/>
                          </a:solidFill>
                          <a:effectLst/>
                          <a:latin typeface="Calibri"/>
                          <a:ea typeface="MS Mincho"/>
                          <a:cs typeface="Times New Roman"/>
                        </a:rPr>
                        <a:t>PROVIDER-LEVEL</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B276"/>
                    </a:solidFill>
                  </a:tcPr>
                </a:tc>
                <a:tc hMerge="1">
                  <a:txBody>
                    <a:bodyPr/>
                    <a:lstStyle/>
                    <a:p>
                      <a:endParaRPr lang="en-US"/>
                    </a:p>
                  </a:txBody>
                  <a:tcPr/>
                </a:tc>
                <a:tc gridSpan="2">
                  <a:txBody>
                    <a:bodyPr/>
                    <a:lstStyle/>
                    <a:p>
                      <a:pPr marL="0" marR="0" algn="ctr">
                        <a:lnSpc>
                          <a:spcPts val="1400"/>
                        </a:lnSpc>
                        <a:spcBef>
                          <a:spcPts val="600"/>
                        </a:spcBef>
                        <a:spcAft>
                          <a:spcPts val="600"/>
                        </a:spcAft>
                      </a:pPr>
                      <a:r>
                        <a:rPr lang="en-US" sz="1100" b="1" dirty="0">
                          <a:solidFill>
                            <a:srgbClr val="435663"/>
                          </a:solidFill>
                          <a:effectLst/>
                          <a:latin typeface="Calibri"/>
                          <a:ea typeface="MS Mincho"/>
                          <a:cs typeface="Times New Roman"/>
                        </a:rPr>
                        <a:t>POPULATION-LEVEL</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B276"/>
                    </a:solidFill>
                  </a:tcPr>
                </a:tc>
                <a:tc hMerge="1">
                  <a:txBody>
                    <a:bodyPr/>
                    <a:lstStyle/>
                    <a:p>
                      <a:endParaRPr lang="en-US"/>
                    </a:p>
                  </a:txBody>
                  <a:tcPr/>
                </a:tc>
              </a:tr>
              <a:tr h="374811">
                <a:tc>
                  <a:txBody>
                    <a:bodyPr/>
                    <a:lstStyle/>
                    <a:p>
                      <a:pPr marL="57150" marR="0" algn="ctr">
                        <a:lnSpc>
                          <a:spcPts val="1400"/>
                        </a:lnSpc>
                        <a:spcBef>
                          <a:spcPts val="600"/>
                        </a:spcBef>
                        <a:spcAft>
                          <a:spcPts val="600"/>
                        </a:spcAft>
                      </a:pPr>
                      <a:r>
                        <a:rPr lang="en-US" sz="1100" b="1" dirty="0">
                          <a:solidFill>
                            <a:srgbClr val="435663"/>
                          </a:solidFill>
                          <a:effectLst/>
                          <a:latin typeface="Calibri"/>
                          <a:ea typeface="MS Mincho"/>
                          <a:cs typeface="Times New Roman"/>
                        </a:rPr>
                        <a:t>SPECIAL POPULATIONS</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5D1"/>
                    </a:solidFill>
                  </a:tcPr>
                </a:tc>
                <a:tc>
                  <a:txBody>
                    <a:bodyPr/>
                    <a:lstStyle/>
                    <a:p>
                      <a:pPr marL="0" marR="0" algn="ctr">
                        <a:lnSpc>
                          <a:spcPts val="1400"/>
                        </a:lnSpc>
                        <a:spcBef>
                          <a:spcPts val="600"/>
                        </a:spcBef>
                        <a:spcAft>
                          <a:spcPts val="600"/>
                        </a:spcAft>
                      </a:pPr>
                      <a:r>
                        <a:rPr lang="en-US" sz="1100" b="1" dirty="0">
                          <a:solidFill>
                            <a:srgbClr val="435663"/>
                          </a:solidFill>
                          <a:effectLst/>
                          <a:latin typeface="Calibri"/>
                          <a:ea typeface="MS Mincho"/>
                          <a:cs typeface="Times New Roman"/>
                        </a:rPr>
                        <a:t>VACCINE</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5D1"/>
                    </a:solidFill>
                  </a:tcPr>
                </a:tc>
                <a:tc>
                  <a:txBody>
                    <a:bodyPr/>
                    <a:lstStyle/>
                    <a:p>
                      <a:pPr marL="0" marR="0" algn="ctr">
                        <a:lnSpc>
                          <a:spcPts val="1400"/>
                        </a:lnSpc>
                        <a:spcBef>
                          <a:spcPts val="600"/>
                        </a:spcBef>
                        <a:spcAft>
                          <a:spcPts val="600"/>
                        </a:spcAft>
                      </a:pPr>
                      <a:r>
                        <a:rPr lang="en-US" sz="1100" b="1" dirty="0">
                          <a:solidFill>
                            <a:srgbClr val="435663"/>
                          </a:solidFill>
                          <a:effectLst/>
                          <a:latin typeface="Calibri"/>
                          <a:ea typeface="MS Mincho"/>
                          <a:cs typeface="Times New Roman"/>
                        </a:rPr>
                        <a:t>PROCESS</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5D1"/>
                    </a:solidFill>
                  </a:tcPr>
                </a:tc>
                <a:tc>
                  <a:txBody>
                    <a:bodyPr/>
                    <a:lstStyle/>
                    <a:p>
                      <a:pPr marL="0" marR="0" algn="ctr">
                        <a:lnSpc>
                          <a:spcPts val="1400"/>
                        </a:lnSpc>
                        <a:spcBef>
                          <a:spcPts val="600"/>
                        </a:spcBef>
                        <a:spcAft>
                          <a:spcPts val="600"/>
                        </a:spcAft>
                      </a:pPr>
                      <a:r>
                        <a:rPr lang="en-US" sz="1100" b="1" dirty="0">
                          <a:solidFill>
                            <a:srgbClr val="435663"/>
                          </a:solidFill>
                          <a:effectLst/>
                          <a:latin typeface="Calibri"/>
                          <a:ea typeface="MS Mincho"/>
                          <a:cs typeface="Times New Roman"/>
                        </a:rPr>
                        <a:t>OUTCOME</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5D1"/>
                    </a:solidFill>
                  </a:tcPr>
                </a:tc>
                <a:tc>
                  <a:txBody>
                    <a:bodyPr/>
                    <a:lstStyle/>
                    <a:p>
                      <a:pPr marL="0" marR="0" algn="ctr">
                        <a:lnSpc>
                          <a:spcPts val="1400"/>
                        </a:lnSpc>
                        <a:spcBef>
                          <a:spcPts val="600"/>
                        </a:spcBef>
                        <a:spcAft>
                          <a:spcPts val="600"/>
                        </a:spcAft>
                      </a:pPr>
                      <a:r>
                        <a:rPr lang="en-US" sz="1100" b="1" dirty="0">
                          <a:solidFill>
                            <a:srgbClr val="435663"/>
                          </a:solidFill>
                          <a:effectLst/>
                          <a:latin typeface="Calibri"/>
                          <a:ea typeface="MS Mincho"/>
                          <a:cs typeface="Times New Roman"/>
                        </a:rPr>
                        <a:t>PROCESS</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5D1"/>
                    </a:solidFill>
                  </a:tcPr>
                </a:tc>
                <a:tc>
                  <a:txBody>
                    <a:bodyPr/>
                    <a:lstStyle/>
                    <a:p>
                      <a:pPr marL="0" marR="0" algn="ctr">
                        <a:lnSpc>
                          <a:spcPts val="1400"/>
                        </a:lnSpc>
                        <a:spcBef>
                          <a:spcPts val="600"/>
                        </a:spcBef>
                        <a:spcAft>
                          <a:spcPts val="600"/>
                        </a:spcAft>
                      </a:pPr>
                      <a:r>
                        <a:rPr lang="en-US" sz="1100" b="1" dirty="0">
                          <a:solidFill>
                            <a:srgbClr val="435663"/>
                          </a:solidFill>
                          <a:effectLst/>
                          <a:latin typeface="Calibri"/>
                          <a:ea typeface="MS Mincho"/>
                          <a:cs typeface="Times New Roman"/>
                        </a:rPr>
                        <a:t>OUTCOME</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5D1"/>
                    </a:solidFill>
                  </a:tcPr>
                </a:tc>
              </a:tr>
              <a:tr h="195018">
                <a:tc rowSpan="3">
                  <a:txBody>
                    <a:bodyPr/>
                    <a:lstStyle/>
                    <a:p>
                      <a:pPr marL="0" marR="0" algn="ctr">
                        <a:lnSpc>
                          <a:spcPts val="1400"/>
                        </a:lnSpc>
                        <a:spcBef>
                          <a:spcPts val="600"/>
                        </a:spcBef>
                        <a:spcAft>
                          <a:spcPts val="600"/>
                        </a:spcAft>
                      </a:pPr>
                      <a:r>
                        <a:rPr lang="en-US" sz="900" b="1">
                          <a:solidFill>
                            <a:srgbClr val="435663"/>
                          </a:solidFill>
                          <a:effectLst/>
                          <a:latin typeface="Calibri"/>
                          <a:ea typeface="MS Mincho"/>
                          <a:cs typeface="Times New Roman"/>
                        </a:rPr>
                        <a:t>Maternity</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Influenza</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3</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Tdap</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Composite</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rowSpan="5">
                  <a:txBody>
                    <a:bodyPr/>
                    <a:lstStyle/>
                    <a:p>
                      <a:pPr marL="0" marR="0" algn="ctr">
                        <a:lnSpc>
                          <a:spcPts val="1400"/>
                        </a:lnSpc>
                        <a:spcBef>
                          <a:spcPts val="600"/>
                        </a:spcBef>
                        <a:spcAft>
                          <a:spcPts val="600"/>
                        </a:spcAft>
                      </a:pPr>
                      <a:r>
                        <a:rPr lang="en-US" sz="900" b="1">
                          <a:solidFill>
                            <a:srgbClr val="435663"/>
                          </a:solidFill>
                          <a:effectLst/>
                          <a:latin typeface="Calibri"/>
                          <a:ea typeface="MS Mincho"/>
                          <a:cs typeface="Times New Roman"/>
                        </a:rPr>
                        <a:t>Diabetes</a:t>
                      </a:r>
                      <a:endParaRPr lang="en-US" sz="1100">
                        <a:effectLst/>
                        <a:latin typeface="Calibri"/>
                        <a:ea typeface="Calibri"/>
                        <a:cs typeface="Times New Roman"/>
                      </a:endParaRPr>
                    </a:p>
                    <a:p>
                      <a:pPr marL="320675" marR="0" algn="ctr">
                        <a:lnSpc>
                          <a:spcPts val="1400"/>
                        </a:lnSpc>
                        <a:spcBef>
                          <a:spcPts val="600"/>
                        </a:spcBef>
                        <a:spcAft>
                          <a:spcPts val="600"/>
                        </a:spcAft>
                      </a:pPr>
                      <a:r>
                        <a:rPr lang="en-US" sz="900" b="1">
                          <a:solidFill>
                            <a:srgbClr val="435663"/>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Influenza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3</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Pneumococcal</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1</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vMerge="1">
                  <a:txBody>
                    <a:bodyPr/>
                    <a:lstStyle/>
                    <a:p>
                      <a:endParaRPr lang="en-US"/>
                    </a:p>
                  </a:txBody>
                  <a:tcPr/>
                </a:tc>
                <a:tc>
                  <a:txBody>
                    <a:bodyPr/>
                    <a:lstStyle/>
                    <a:p>
                      <a:pPr marL="0" marR="0">
                        <a:lnSpc>
                          <a:spcPts val="1400"/>
                        </a:lnSpc>
                        <a:spcBef>
                          <a:spcPts val="0"/>
                        </a:spcBef>
                        <a:spcAft>
                          <a:spcPts val="0"/>
                        </a:spcAft>
                      </a:pPr>
                      <a:r>
                        <a:rPr lang="en-US" sz="1000">
                          <a:solidFill>
                            <a:srgbClr val="435663"/>
                          </a:solidFill>
                          <a:effectLst/>
                          <a:latin typeface="Calibri"/>
                          <a:ea typeface="MS Mincho"/>
                          <a:cs typeface="Times New Roman"/>
                        </a:rPr>
                        <a:t>Hepatitis B</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vMerge="1">
                  <a:txBody>
                    <a:bodyPr/>
                    <a:lstStyle/>
                    <a:p>
                      <a:endParaRPr lang="en-US"/>
                    </a:p>
                  </a:txBody>
                  <a:tcPr/>
                </a:tc>
                <a:tc>
                  <a:txBody>
                    <a:bodyPr/>
                    <a:lstStyle/>
                    <a:p>
                      <a:pPr marL="0" marR="0">
                        <a:lnSpc>
                          <a:spcPts val="1400"/>
                        </a:lnSpc>
                        <a:spcBef>
                          <a:spcPts val="600"/>
                        </a:spcBef>
                        <a:spcAft>
                          <a:spcPts val="600"/>
                        </a:spcAft>
                      </a:pPr>
                      <a:r>
                        <a:rPr lang="en-US" sz="1000" dirty="0">
                          <a:solidFill>
                            <a:srgbClr val="435663"/>
                          </a:solidFill>
                          <a:effectLst/>
                          <a:latin typeface="Calibri"/>
                          <a:ea typeface="MS Mincho"/>
                          <a:cs typeface="Times New Roman"/>
                        </a:rPr>
                        <a:t>Composite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vMerge="1">
                  <a:txBody>
                    <a:bodyPr/>
                    <a:lstStyle/>
                    <a:p>
                      <a:endParaRPr lang="en-US"/>
                    </a:p>
                  </a:txBody>
                  <a:tcPr/>
                </a:tc>
                <a:tc>
                  <a:txBody>
                    <a:bodyPr/>
                    <a:lstStyle/>
                    <a:p>
                      <a:pPr marL="0" marR="0">
                        <a:lnSpc>
                          <a:spcPts val="1400"/>
                        </a:lnSpc>
                        <a:spcBef>
                          <a:spcPts val="600"/>
                        </a:spcBef>
                        <a:spcAft>
                          <a:spcPts val="600"/>
                        </a:spcAft>
                      </a:pPr>
                      <a:r>
                        <a:rPr lang="en-US" sz="1000" dirty="0">
                          <a:solidFill>
                            <a:srgbClr val="435663"/>
                          </a:solidFill>
                          <a:effectLst/>
                          <a:latin typeface="Calibri"/>
                          <a:ea typeface="MS Mincho"/>
                          <a:cs typeface="Times New Roman"/>
                        </a:rPr>
                        <a:t>General</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rowSpan="2">
                  <a:txBody>
                    <a:bodyPr/>
                    <a:lstStyle/>
                    <a:p>
                      <a:pPr marL="0" marR="0" algn="ctr">
                        <a:lnSpc>
                          <a:spcPts val="1400"/>
                        </a:lnSpc>
                        <a:spcBef>
                          <a:spcPts val="600"/>
                        </a:spcBef>
                        <a:spcAft>
                          <a:spcPts val="600"/>
                        </a:spcAft>
                      </a:pPr>
                      <a:r>
                        <a:rPr lang="en-US" sz="900" b="1">
                          <a:solidFill>
                            <a:srgbClr val="435663"/>
                          </a:solidFill>
                          <a:effectLst/>
                          <a:latin typeface="Calibri"/>
                          <a:ea typeface="MS Mincho"/>
                          <a:cs typeface="Times New Roman"/>
                        </a:rPr>
                        <a:t>Chronic liver disease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Hepatitis A and B</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6</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6</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Composite</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rowSpan="3">
                  <a:txBody>
                    <a:bodyPr/>
                    <a:lstStyle/>
                    <a:p>
                      <a:pPr marL="0" marR="0" algn="ctr">
                        <a:lnSpc>
                          <a:spcPts val="1400"/>
                        </a:lnSpc>
                        <a:spcBef>
                          <a:spcPts val="600"/>
                        </a:spcBef>
                        <a:spcAft>
                          <a:spcPts val="600"/>
                        </a:spcAft>
                      </a:pPr>
                      <a:r>
                        <a:rPr lang="en-US" sz="900" b="1">
                          <a:solidFill>
                            <a:srgbClr val="435663"/>
                          </a:solidFill>
                          <a:effectLst/>
                          <a:latin typeface="Calibri"/>
                          <a:ea typeface="MS Mincho"/>
                          <a:cs typeface="Times New Roman"/>
                        </a:rPr>
                        <a:t>Heart disease, chronic lung disease, chronic alcoholism</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Influenza</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4</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Pneumococcal</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Composite</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31">
                <a:tc>
                  <a:txBody>
                    <a:bodyPr/>
                    <a:lstStyle/>
                    <a:p>
                      <a:pPr marL="0" marR="0" algn="ctr">
                        <a:lnSpc>
                          <a:spcPts val="1400"/>
                        </a:lnSpc>
                        <a:spcBef>
                          <a:spcPts val="600"/>
                        </a:spcBef>
                        <a:spcAft>
                          <a:spcPts val="600"/>
                        </a:spcAft>
                      </a:pPr>
                      <a:r>
                        <a:rPr lang="en-US" sz="900" b="1">
                          <a:solidFill>
                            <a:srgbClr val="435663"/>
                          </a:solidFill>
                          <a:effectLst/>
                          <a:latin typeface="Calibri"/>
                          <a:ea typeface="MS Mincho"/>
                          <a:cs typeface="Times New Roman"/>
                        </a:rPr>
                        <a:t>Community Aquired Pneumonia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600"/>
                        </a:spcBef>
                        <a:spcAft>
                          <a:spcPts val="600"/>
                        </a:spcAft>
                      </a:pPr>
                      <a:r>
                        <a:rPr lang="en-US" sz="1000" dirty="0">
                          <a:solidFill>
                            <a:srgbClr val="435663"/>
                          </a:solidFill>
                          <a:effectLst/>
                          <a:latin typeface="Calibri"/>
                          <a:ea typeface="MS Mincho"/>
                          <a:cs typeface="Times New Roman"/>
                        </a:rPr>
                        <a:t>Influenza</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rowSpan="4">
                  <a:txBody>
                    <a:bodyPr/>
                    <a:lstStyle/>
                    <a:p>
                      <a:pPr marL="0" marR="140970" algn="ctr">
                        <a:lnSpc>
                          <a:spcPts val="1400"/>
                        </a:lnSpc>
                        <a:spcBef>
                          <a:spcPts val="600"/>
                        </a:spcBef>
                        <a:spcAft>
                          <a:spcPts val="600"/>
                        </a:spcAft>
                      </a:pPr>
                      <a:r>
                        <a:rPr lang="en-US" sz="900" b="1">
                          <a:solidFill>
                            <a:srgbClr val="435663"/>
                          </a:solidFill>
                          <a:effectLst/>
                          <a:latin typeface="Calibri"/>
                          <a:ea typeface="MS Mincho"/>
                          <a:cs typeface="Times New Roman"/>
                        </a:rPr>
                        <a:t/>
                      </a:r>
                      <a:br>
                        <a:rPr lang="en-US" sz="900" b="1">
                          <a:solidFill>
                            <a:srgbClr val="435663"/>
                          </a:solidFill>
                          <a:effectLst/>
                          <a:latin typeface="Calibri"/>
                          <a:ea typeface="MS Mincho"/>
                          <a:cs typeface="Times New Roman"/>
                        </a:rPr>
                      </a:br>
                      <a:r>
                        <a:rPr lang="en-US" sz="900" b="1">
                          <a:solidFill>
                            <a:srgbClr val="435663"/>
                          </a:solidFill>
                          <a:effectLst/>
                          <a:latin typeface="Calibri"/>
                          <a:ea typeface="MS Mincho"/>
                          <a:cs typeface="Times New Roman"/>
                        </a:rPr>
                        <a:t>Kidney failure, ESRD, dialysis</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Influenza</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6</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Pneumococcal</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Hepatitis B</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18">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Composite</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8472775"/>
              </p:ext>
            </p:extLst>
          </p:nvPr>
        </p:nvGraphicFramePr>
        <p:xfrm>
          <a:off x="533400" y="4419600"/>
          <a:ext cx="7924800" cy="2351316"/>
        </p:xfrm>
        <a:graphic>
          <a:graphicData uri="http://schemas.openxmlformats.org/drawingml/2006/table">
            <a:tbl>
              <a:tblPr firstRow="1" firstCol="1" bandRow="1"/>
              <a:tblGrid>
                <a:gridCol w="1447800"/>
                <a:gridCol w="1905000"/>
                <a:gridCol w="990600"/>
                <a:gridCol w="1219200"/>
                <a:gridCol w="1371600"/>
                <a:gridCol w="990600"/>
              </a:tblGrid>
              <a:tr h="195943">
                <a:tc rowSpan="5">
                  <a:txBody>
                    <a:bodyPr/>
                    <a:lstStyle/>
                    <a:p>
                      <a:pPr marL="0" marR="0" algn="ctr">
                        <a:lnSpc>
                          <a:spcPts val="1400"/>
                        </a:lnSpc>
                        <a:spcBef>
                          <a:spcPts val="600"/>
                        </a:spcBef>
                        <a:spcAft>
                          <a:spcPts val="600"/>
                        </a:spcAft>
                      </a:pPr>
                      <a:r>
                        <a:rPr lang="en-US" sz="900" b="1" dirty="0">
                          <a:solidFill>
                            <a:srgbClr val="435663"/>
                          </a:solidFill>
                          <a:effectLst/>
                          <a:latin typeface="Calibri"/>
                          <a:ea typeface="MS Mincho"/>
                          <a:cs typeface="Times New Roman"/>
                        </a:rPr>
                        <a:t>Immunocompromised (except HIV)</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Influenza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Td/Tdap</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vMerge="1">
                  <a:txBody>
                    <a:bodyPr/>
                    <a:lstStyle/>
                    <a:p>
                      <a:endParaRPr lang="en-US"/>
                    </a:p>
                  </a:txBody>
                  <a:tcPr/>
                </a:tc>
                <a:tc>
                  <a:txBody>
                    <a:bodyPr/>
                    <a:lstStyle/>
                    <a:p>
                      <a:pPr marL="0" marR="0">
                        <a:lnSpc>
                          <a:spcPts val="1400"/>
                        </a:lnSpc>
                        <a:spcBef>
                          <a:spcPts val="600"/>
                        </a:spcBef>
                        <a:spcAft>
                          <a:spcPts val="600"/>
                        </a:spcAft>
                      </a:pPr>
                      <a:r>
                        <a:rPr lang="en-US" sz="1000" dirty="0">
                          <a:solidFill>
                            <a:srgbClr val="435663"/>
                          </a:solidFill>
                          <a:effectLst/>
                          <a:latin typeface="Calibri"/>
                          <a:ea typeface="MS Mincho"/>
                          <a:cs typeface="Times New Roman"/>
                        </a:rPr>
                        <a:t>HPV</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Pneumococcal</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Composite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rowSpan="5">
                  <a:txBody>
                    <a:bodyPr/>
                    <a:lstStyle/>
                    <a:p>
                      <a:pPr marL="0" marR="0" algn="ctr">
                        <a:lnSpc>
                          <a:spcPts val="1400"/>
                        </a:lnSpc>
                        <a:spcBef>
                          <a:spcPts val="600"/>
                        </a:spcBef>
                        <a:spcAft>
                          <a:spcPts val="600"/>
                        </a:spcAft>
                      </a:pPr>
                      <a:r>
                        <a:rPr lang="en-US" sz="900" b="1" dirty="0">
                          <a:solidFill>
                            <a:srgbClr val="435663"/>
                          </a:solidFill>
                          <a:effectLst/>
                          <a:latin typeface="Calibri"/>
                          <a:ea typeface="MS Mincho"/>
                          <a:cs typeface="Times New Roman"/>
                        </a:rPr>
                        <a:t>HIV/AIDS</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Influenza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Pneumococcal</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Hepatitis B</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vMerge="1">
                  <a:txBody>
                    <a:bodyPr/>
                    <a:lstStyle/>
                    <a:p>
                      <a:endParaRPr lang="en-US"/>
                    </a:p>
                  </a:txBody>
                  <a:tcPr/>
                </a:tc>
                <a:tc>
                  <a:txBody>
                    <a:bodyPr/>
                    <a:lstStyle/>
                    <a:p>
                      <a:pPr marL="0" marR="0">
                        <a:lnSpc>
                          <a:spcPts val="1400"/>
                        </a:lnSpc>
                        <a:spcBef>
                          <a:spcPts val="600"/>
                        </a:spcBef>
                        <a:spcAft>
                          <a:spcPts val="600"/>
                        </a:spcAft>
                      </a:pPr>
                      <a:r>
                        <a:rPr lang="en-US" sz="1000" dirty="0">
                          <a:solidFill>
                            <a:srgbClr val="435663"/>
                          </a:solidFill>
                          <a:effectLst/>
                          <a:latin typeface="Calibri"/>
                          <a:ea typeface="MS Mincho"/>
                          <a:cs typeface="Times New Roman"/>
                        </a:rPr>
                        <a:t>Other Infections Disease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Composite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rowSpan="2">
                  <a:txBody>
                    <a:bodyPr/>
                    <a:lstStyle/>
                    <a:p>
                      <a:pPr marL="0" marR="0" indent="45720" algn="ctr">
                        <a:lnSpc>
                          <a:spcPts val="1400"/>
                        </a:lnSpc>
                        <a:spcBef>
                          <a:spcPts val="600"/>
                        </a:spcBef>
                        <a:spcAft>
                          <a:spcPts val="600"/>
                        </a:spcAft>
                      </a:pPr>
                      <a:r>
                        <a:rPr lang="en-US" sz="900" b="1">
                          <a:solidFill>
                            <a:srgbClr val="435663"/>
                          </a:solidFill>
                          <a:effectLst/>
                          <a:latin typeface="Calibri"/>
                          <a:ea typeface="MS Mincho"/>
                          <a:cs typeface="Times New Roman"/>
                        </a:rPr>
                        <a:t>MSM</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600"/>
                        </a:spcBef>
                        <a:spcAft>
                          <a:spcPts val="600"/>
                        </a:spcAft>
                      </a:pPr>
                      <a:r>
                        <a:rPr lang="en-US" sz="1000" dirty="0">
                          <a:solidFill>
                            <a:srgbClr val="435663"/>
                          </a:solidFill>
                          <a:effectLst/>
                          <a:latin typeface="Calibri"/>
                          <a:ea typeface="MS Mincho"/>
                          <a:cs typeface="Times New Roman"/>
                        </a:rPr>
                        <a:t>Hepatitis A and B</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3">
                <a:tc vMerge="1">
                  <a:txBody>
                    <a:bodyPr/>
                    <a:lstStyle/>
                    <a:p>
                      <a:endParaRPr lang="en-US"/>
                    </a:p>
                  </a:txBody>
                  <a:tcPr/>
                </a:tc>
                <a:tc>
                  <a:txBody>
                    <a:bodyPr/>
                    <a:lstStyle/>
                    <a:p>
                      <a:pPr marL="0" marR="0">
                        <a:lnSpc>
                          <a:spcPts val="1400"/>
                        </a:lnSpc>
                        <a:spcBef>
                          <a:spcPts val="600"/>
                        </a:spcBef>
                        <a:spcAft>
                          <a:spcPts val="600"/>
                        </a:spcAft>
                      </a:pPr>
                      <a:r>
                        <a:rPr lang="en-US" sz="1000">
                          <a:solidFill>
                            <a:srgbClr val="435663"/>
                          </a:solidFill>
                          <a:effectLst/>
                          <a:latin typeface="Calibri"/>
                          <a:ea typeface="MS Mincho"/>
                          <a:cs typeface="Times New Roman"/>
                        </a:rPr>
                        <a:t>Compisite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MS Mincho"/>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MS Mincho"/>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6862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990600" y="2971800"/>
            <a:ext cx="7162800" cy="1295400"/>
          </a:xfrm>
        </p:spPr>
        <p:txBody>
          <a:bodyPr/>
          <a:lstStyle/>
          <a:p>
            <a:pPr algn="ctr"/>
            <a:r>
              <a:rPr lang="en-US" sz="3200" i="1" dirty="0" smtClean="0"/>
              <a:t>Thank you for joining us</a:t>
            </a:r>
            <a:endParaRPr lang="en-US" sz="3200" i="1"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C6898-6007-4132-BD9E-84FB4BADD336}" type="slidenum">
              <a:rPr lang="en-US" smtClean="0"/>
              <a:t>70</a:t>
            </a:fld>
            <a:endParaRPr lang="en-US"/>
          </a:p>
        </p:txBody>
      </p:sp>
    </p:spTree>
    <p:extLst>
      <p:ext uri="{BB962C8B-B14F-4D97-AF65-F5344CB8AC3E}">
        <p14:creationId xmlns:p14="http://schemas.microsoft.com/office/powerpoint/2010/main" val="1255155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C6898-6007-4132-BD9E-84FB4BADD336}" type="slidenum">
              <a:rPr lang="en-US" smtClean="0"/>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50266326"/>
              </p:ext>
            </p:extLst>
          </p:nvPr>
        </p:nvGraphicFramePr>
        <p:xfrm>
          <a:off x="609600" y="761997"/>
          <a:ext cx="7924799" cy="3429003"/>
        </p:xfrm>
        <a:graphic>
          <a:graphicData uri="http://schemas.openxmlformats.org/drawingml/2006/table">
            <a:tbl>
              <a:tblPr firstRow="1" firstCol="1" bandRow="1"/>
              <a:tblGrid>
                <a:gridCol w="2364760"/>
                <a:gridCol w="1722852"/>
                <a:gridCol w="1096792"/>
                <a:gridCol w="1329781"/>
                <a:gridCol w="1410614"/>
              </a:tblGrid>
              <a:tr h="332567">
                <a:tc>
                  <a:txBody>
                    <a:bodyPr/>
                    <a:lstStyle/>
                    <a:p>
                      <a:pPr marL="0" marR="0" algn="ctr">
                        <a:lnSpc>
                          <a:spcPts val="1400"/>
                        </a:lnSpc>
                        <a:spcBef>
                          <a:spcPts val="600"/>
                        </a:spcBef>
                        <a:spcAft>
                          <a:spcPts val="600"/>
                        </a:spcAft>
                      </a:pPr>
                      <a:r>
                        <a:rPr lang="en-US" sz="1400" b="1" dirty="0">
                          <a:effectLst/>
                          <a:latin typeface="Calibri"/>
                          <a:ea typeface="Calibri"/>
                          <a:cs typeface="Times New Roman"/>
                        </a:rPr>
                        <a:t>HEALTHCARE PERSONNEL</a:t>
                      </a:r>
                      <a:endParaRPr lang="en-US" sz="14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ts val="1400"/>
                        </a:lnSpc>
                        <a:spcBef>
                          <a:spcPts val="600"/>
                        </a:spcBef>
                        <a:spcAft>
                          <a:spcPts val="600"/>
                        </a:spcAft>
                      </a:pPr>
                      <a:r>
                        <a:rPr lang="en-US" sz="1200" b="1" dirty="0">
                          <a:solidFill>
                            <a:srgbClr val="435663"/>
                          </a:solidFill>
                          <a:effectLst/>
                          <a:latin typeface="Calibri"/>
                          <a:ea typeface="MS Mincho"/>
                          <a:cs typeface="Times New Roman"/>
                        </a:rPr>
                        <a:t>EMPLOYER/FACILITY – LEVEL </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B276"/>
                    </a:solidFill>
                  </a:tcPr>
                </a:tc>
                <a:tc hMerge="1">
                  <a:txBody>
                    <a:bodyPr/>
                    <a:lstStyle/>
                    <a:p>
                      <a:endParaRPr lang="en-US"/>
                    </a:p>
                  </a:txBody>
                  <a:tcPr/>
                </a:tc>
                <a:tc gridSpan="2">
                  <a:txBody>
                    <a:bodyPr/>
                    <a:lstStyle/>
                    <a:p>
                      <a:pPr marL="0" marR="0" algn="ctr">
                        <a:lnSpc>
                          <a:spcPts val="1400"/>
                        </a:lnSpc>
                        <a:spcBef>
                          <a:spcPts val="600"/>
                        </a:spcBef>
                        <a:spcAft>
                          <a:spcPts val="600"/>
                        </a:spcAft>
                      </a:pPr>
                      <a:r>
                        <a:rPr lang="en-US" sz="1200" b="1" dirty="0">
                          <a:solidFill>
                            <a:srgbClr val="435663"/>
                          </a:solidFill>
                          <a:effectLst/>
                          <a:latin typeface="Calibri"/>
                          <a:ea typeface="MS Mincho"/>
                          <a:cs typeface="Times New Roman"/>
                        </a:rPr>
                        <a:t>POPULATION - LEVEL</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B276"/>
                    </a:solidFill>
                  </a:tcPr>
                </a:tc>
                <a:tc hMerge="1">
                  <a:txBody>
                    <a:bodyPr/>
                    <a:lstStyle/>
                    <a:p>
                      <a:endParaRPr lang="en-US"/>
                    </a:p>
                  </a:txBody>
                  <a:tcPr/>
                </a:tc>
              </a:tr>
              <a:tr h="768467">
                <a:tc>
                  <a:txBody>
                    <a:bodyPr/>
                    <a:lstStyle/>
                    <a:p>
                      <a:pPr marL="0" marR="0" algn="ctr">
                        <a:lnSpc>
                          <a:spcPts val="1400"/>
                        </a:lnSpc>
                        <a:spcBef>
                          <a:spcPts val="600"/>
                        </a:spcBef>
                        <a:spcAft>
                          <a:spcPts val="600"/>
                        </a:spcAft>
                      </a:pPr>
                      <a:r>
                        <a:rPr lang="en-US" sz="1200" b="1" dirty="0">
                          <a:solidFill>
                            <a:srgbClr val="435663"/>
                          </a:solidFill>
                          <a:effectLst/>
                          <a:latin typeface="Calibri"/>
                          <a:ea typeface="Calibri"/>
                          <a:cs typeface="Times New Roman"/>
                        </a:rPr>
                        <a:t>VACCINE</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5D1"/>
                    </a:solidFill>
                  </a:tcPr>
                </a:tc>
                <a:tc>
                  <a:txBody>
                    <a:bodyPr/>
                    <a:lstStyle/>
                    <a:p>
                      <a:pPr marL="0" marR="0" algn="ctr">
                        <a:lnSpc>
                          <a:spcPts val="1400"/>
                        </a:lnSpc>
                        <a:spcBef>
                          <a:spcPts val="600"/>
                        </a:spcBef>
                        <a:spcAft>
                          <a:spcPts val="600"/>
                        </a:spcAft>
                      </a:pPr>
                      <a:r>
                        <a:rPr lang="en-US" sz="1200" b="1" dirty="0">
                          <a:solidFill>
                            <a:srgbClr val="435663"/>
                          </a:solidFill>
                          <a:effectLst/>
                          <a:latin typeface="Calibri"/>
                          <a:ea typeface="Calibri"/>
                          <a:cs typeface="Times New Roman"/>
                        </a:rPr>
                        <a:t>PROCESS</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5D1"/>
                    </a:solidFill>
                  </a:tcPr>
                </a:tc>
                <a:tc>
                  <a:txBody>
                    <a:bodyPr/>
                    <a:lstStyle/>
                    <a:p>
                      <a:pPr marL="0" marR="0" algn="ctr">
                        <a:lnSpc>
                          <a:spcPts val="1400"/>
                        </a:lnSpc>
                        <a:spcBef>
                          <a:spcPts val="600"/>
                        </a:spcBef>
                        <a:spcAft>
                          <a:spcPts val="600"/>
                        </a:spcAft>
                      </a:pPr>
                      <a:r>
                        <a:rPr lang="en-US" sz="1200" b="1" dirty="0">
                          <a:solidFill>
                            <a:srgbClr val="435663"/>
                          </a:solidFill>
                          <a:effectLst/>
                          <a:latin typeface="Calibri"/>
                          <a:ea typeface="Calibri"/>
                          <a:cs typeface="Times New Roman"/>
                        </a:rPr>
                        <a:t>OUTCOME</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5D1"/>
                    </a:solidFill>
                  </a:tcPr>
                </a:tc>
                <a:tc>
                  <a:txBody>
                    <a:bodyPr/>
                    <a:lstStyle/>
                    <a:p>
                      <a:pPr marL="0" marR="0" algn="ctr">
                        <a:lnSpc>
                          <a:spcPts val="1400"/>
                        </a:lnSpc>
                        <a:spcBef>
                          <a:spcPts val="600"/>
                        </a:spcBef>
                        <a:spcAft>
                          <a:spcPts val="600"/>
                        </a:spcAft>
                      </a:pPr>
                      <a:r>
                        <a:rPr lang="en-US" sz="1200" b="1" dirty="0">
                          <a:solidFill>
                            <a:srgbClr val="435663"/>
                          </a:solidFill>
                          <a:effectLst/>
                          <a:latin typeface="Calibri"/>
                          <a:ea typeface="Calibri"/>
                          <a:cs typeface="Times New Roman"/>
                        </a:rPr>
                        <a:t>PROCESS</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5D1"/>
                    </a:solidFill>
                  </a:tcPr>
                </a:tc>
                <a:tc>
                  <a:txBody>
                    <a:bodyPr/>
                    <a:lstStyle/>
                    <a:p>
                      <a:pPr marL="0" marR="0" algn="ctr">
                        <a:lnSpc>
                          <a:spcPts val="1400"/>
                        </a:lnSpc>
                        <a:spcBef>
                          <a:spcPts val="600"/>
                        </a:spcBef>
                        <a:spcAft>
                          <a:spcPts val="600"/>
                        </a:spcAft>
                      </a:pPr>
                      <a:r>
                        <a:rPr lang="en-US" sz="1200" b="1" dirty="0">
                          <a:solidFill>
                            <a:srgbClr val="435663"/>
                          </a:solidFill>
                          <a:effectLst/>
                          <a:latin typeface="Calibri"/>
                          <a:ea typeface="Calibri"/>
                          <a:cs typeface="Times New Roman"/>
                        </a:rPr>
                        <a:t>OUTCOME</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5D1"/>
                    </a:solidFill>
                  </a:tcPr>
                </a:tc>
              </a:tr>
              <a:tr h="332567">
                <a:tc>
                  <a:txBody>
                    <a:bodyPr/>
                    <a:lstStyle/>
                    <a:p>
                      <a:pPr marL="0" marR="0" algn="ctr">
                        <a:lnSpc>
                          <a:spcPts val="1400"/>
                        </a:lnSpc>
                        <a:spcBef>
                          <a:spcPts val="600"/>
                        </a:spcBef>
                        <a:spcAft>
                          <a:spcPts val="600"/>
                        </a:spcAft>
                      </a:pPr>
                      <a:r>
                        <a:rPr lang="en-US" sz="1200" b="1" dirty="0">
                          <a:solidFill>
                            <a:srgbClr val="435663"/>
                          </a:solidFill>
                          <a:effectLst/>
                          <a:latin typeface="Calibri"/>
                          <a:ea typeface="Calibri"/>
                          <a:cs typeface="Times New Roman"/>
                        </a:rPr>
                        <a:t>Influenza</a:t>
                      </a:r>
                      <a:endParaRPr lang="en-U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200" b="1" dirty="0">
                          <a:solidFill>
                            <a:srgbClr val="5E88A2"/>
                          </a:solidFill>
                          <a:effectLst/>
                          <a:latin typeface="Calibri"/>
                          <a:ea typeface="Calibri"/>
                          <a:cs typeface="Times New Roman"/>
                        </a:rPr>
                        <a:t>7</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200" b="1" dirty="0">
                          <a:solidFill>
                            <a:srgbClr val="5E88A2"/>
                          </a:solidFill>
                          <a:effectLst/>
                          <a:latin typeface="Calibri"/>
                          <a:ea typeface="Calibri"/>
                          <a:cs typeface="Times New Roman"/>
                        </a:rPr>
                        <a:t> </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200" b="1">
                          <a:solidFill>
                            <a:srgbClr val="5E88A2"/>
                          </a:solidFill>
                          <a:effectLst/>
                          <a:latin typeface="Calibri"/>
                          <a:ea typeface="Calibri"/>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567">
                <a:tc>
                  <a:txBody>
                    <a:bodyPr/>
                    <a:lstStyle/>
                    <a:p>
                      <a:pPr marL="0" marR="0" algn="ctr">
                        <a:lnSpc>
                          <a:spcPts val="1400"/>
                        </a:lnSpc>
                        <a:spcBef>
                          <a:spcPts val="600"/>
                        </a:spcBef>
                        <a:spcAft>
                          <a:spcPts val="600"/>
                        </a:spcAft>
                      </a:pPr>
                      <a:r>
                        <a:rPr lang="en-US" sz="1200" b="1" dirty="0">
                          <a:solidFill>
                            <a:srgbClr val="435663"/>
                          </a:solidFill>
                          <a:effectLst/>
                          <a:latin typeface="Calibri"/>
                          <a:ea typeface="Calibri"/>
                          <a:cs typeface="Times New Roman"/>
                        </a:rPr>
                        <a:t>Hepatitis B</a:t>
                      </a:r>
                      <a:endParaRPr lang="en-U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200" b="1" dirty="0">
                          <a:solidFill>
                            <a:srgbClr val="5E88A2"/>
                          </a:solidFill>
                          <a:effectLst/>
                          <a:latin typeface="Calibri"/>
                          <a:ea typeface="Calibri"/>
                          <a:cs typeface="Times New Roman"/>
                        </a:rPr>
                        <a:t> </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200" b="1">
                          <a:solidFill>
                            <a:srgbClr val="5E88A2"/>
                          </a:solidFill>
                          <a:effectLst/>
                          <a:latin typeface="Calibri"/>
                          <a:ea typeface="Calibri"/>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200" b="1" dirty="0">
                          <a:solidFill>
                            <a:srgbClr val="5E88A2"/>
                          </a:solidFill>
                          <a:effectLst/>
                          <a:latin typeface="Calibri"/>
                          <a:ea typeface="Calibri"/>
                          <a:cs typeface="Times New Roman"/>
                        </a:rPr>
                        <a:t>2</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567">
                <a:tc>
                  <a:txBody>
                    <a:bodyPr/>
                    <a:lstStyle/>
                    <a:p>
                      <a:pPr marL="0" marR="0" algn="ctr">
                        <a:lnSpc>
                          <a:spcPts val="1400"/>
                        </a:lnSpc>
                        <a:spcBef>
                          <a:spcPts val="600"/>
                        </a:spcBef>
                        <a:spcAft>
                          <a:spcPts val="600"/>
                        </a:spcAft>
                      </a:pPr>
                      <a:r>
                        <a:rPr lang="en-US" sz="1200" b="1" dirty="0" err="1">
                          <a:solidFill>
                            <a:srgbClr val="435663"/>
                          </a:solidFill>
                          <a:effectLst/>
                          <a:latin typeface="Calibri"/>
                          <a:ea typeface="Calibri"/>
                          <a:cs typeface="Times New Roman"/>
                        </a:rPr>
                        <a:t>Tdap</a:t>
                      </a:r>
                      <a:endParaRPr lang="en-U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567">
                <a:tc>
                  <a:txBody>
                    <a:bodyPr/>
                    <a:lstStyle/>
                    <a:p>
                      <a:pPr marL="0" marR="0" algn="ctr">
                        <a:lnSpc>
                          <a:spcPts val="1400"/>
                        </a:lnSpc>
                        <a:spcBef>
                          <a:spcPts val="600"/>
                        </a:spcBef>
                        <a:spcAft>
                          <a:spcPts val="600"/>
                        </a:spcAft>
                      </a:pPr>
                      <a:r>
                        <a:rPr lang="en-US" sz="1200" b="1" dirty="0">
                          <a:solidFill>
                            <a:srgbClr val="435663"/>
                          </a:solidFill>
                          <a:effectLst/>
                          <a:latin typeface="Calibri"/>
                          <a:ea typeface="Calibri"/>
                          <a:cs typeface="Times New Roman"/>
                        </a:rPr>
                        <a:t>MMR</a:t>
                      </a:r>
                      <a:endParaRPr lang="en-U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Calibri"/>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567">
                <a:tc>
                  <a:txBody>
                    <a:bodyPr/>
                    <a:lstStyle/>
                    <a:p>
                      <a:pPr marL="0" marR="0" algn="ctr">
                        <a:lnSpc>
                          <a:spcPts val="1400"/>
                        </a:lnSpc>
                        <a:spcBef>
                          <a:spcPts val="600"/>
                        </a:spcBef>
                        <a:spcAft>
                          <a:spcPts val="600"/>
                        </a:spcAft>
                      </a:pPr>
                      <a:r>
                        <a:rPr lang="en-US" sz="1200" b="1" dirty="0">
                          <a:solidFill>
                            <a:srgbClr val="435663"/>
                          </a:solidFill>
                          <a:effectLst/>
                          <a:latin typeface="Calibri"/>
                          <a:ea typeface="Calibri"/>
                          <a:cs typeface="Times New Roman"/>
                        </a:rPr>
                        <a:t>Varicella</a:t>
                      </a:r>
                      <a:endParaRPr lang="en-U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567">
                <a:tc>
                  <a:txBody>
                    <a:bodyPr/>
                    <a:lstStyle/>
                    <a:p>
                      <a:pPr marL="0" marR="0" algn="ctr">
                        <a:lnSpc>
                          <a:spcPts val="1400"/>
                        </a:lnSpc>
                        <a:spcBef>
                          <a:spcPts val="600"/>
                        </a:spcBef>
                        <a:spcAft>
                          <a:spcPts val="600"/>
                        </a:spcAft>
                      </a:pPr>
                      <a:r>
                        <a:rPr lang="en-US" sz="1200" b="1" dirty="0">
                          <a:solidFill>
                            <a:srgbClr val="435663"/>
                          </a:solidFill>
                          <a:effectLst/>
                          <a:latin typeface="Calibri"/>
                          <a:ea typeface="Calibri"/>
                          <a:cs typeface="Times New Roman"/>
                        </a:rPr>
                        <a:t>Zoster</a:t>
                      </a:r>
                      <a:endParaRPr lang="en-U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Calibri"/>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dirty="0">
                          <a:solidFill>
                            <a:srgbClr val="5E88A2"/>
                          </a:solidFill>
                          <a:effectLst/>
                          <a:latin typeface="Calibri"/>
                          <a:ea typeface="Calibri"/>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1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567">
                <a:tc>
                  <a:txBody>
                    <a:bodyPr/>
                    <a:lstStyle/>
                    <a:p>
                      <a:pPr marL="0" marR="0" algn="ctr">
                        <a:lnSpc>
                          <a:spcPts val="1400"/>
                        </a:lnSpc>
                        <a:spcBef>
                          <a:spcPts val="600"/>
                        </a:spcBef>
                        <a:spcAft>
                          <a:spcPts val="600"/>
                        </a:spcAft>
                      </a:pPr>
                      <a:r>
                        <a:rPr lang="en-US" sz="1200" b="1" dirty="0">
                          <a:solidFill>
                            <a:srgbClr val="435663"/>
                          </a:solidFill>
                          <a:effectLst/>
                          <a:latin typeface="Calibri"/>
                          <a:ea typeface="Calibri"/>
                          <a:cs typeface="Times New Roman"/>
                        </a:rPr>
                        <a:t>Composite</a:t>
                      </a:r>
                      <a:endParaRPr lang="en-U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2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2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200" b="1">
                          <a:solidFill>
                            <a:srgbClr val="5E88A2"/>
                          </a:solidFill>
                          <a:effectLst/>
                          <a:latin typeface="Calibri"/>
                          <a:ea typeface="Calibri"/>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200" b="1" dirty="0">
                          <a:solidFill>
                            <a:srgbClr val="5E88A2"/>
                          </a:solidFill>
                          <a:effectLst/>
                          <a:latin typeface="Calibri"/>
                          <a:ea typeface="Calibri"/>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69793952"/>
              </p:ext>
            </p:extLst>
          </p:nvPr>
        </p:nvGraphicFramePr>
        <p:xfrm>
          <a:off x="609600" y="4876800"/>
          <a:ext cx="7924800" cy="533400"/>
        </p:xfrm>
        <a:graphic>
          <a:graphicData uri="http://schemas.openxmlformats.org/drawingml/2006/table">
            <a:tbl>
              <a:tblPr firstRow="1" firstCol="1" bandRow="1"/>
              <a:tblGrid>
                <a:gridCol w="3780130"/>
                <a:gridCol w="4144670"/>
              </a:tblGrid>
              <a:tr h="203200">
                <a:tc>
                  <a:txBody>
                    <a:bodyPr/>
                    <a:lstStyle/>
                    <a:p>
                      <a:pPr marL="0" marR="0" algn="ctr">
                        <a:lnSpc>
                          <a:spcPts val="1400"/>
                        </a:lnSpc>
                        <a:spcBef>
                          <a:spcPts val="600"/>
                        </a:spcBef>
                        <a:spcAft>
                          <a:spcPts val="600"/>
                        </a:spcAft>
                      </a:pPr>
                      <a:r>
                        <a:rPr lang="en-US" sz="1200" b="1" dirty="0">
                          <a:solidFill>
                            <a:srgbClr val="435663"/>
                          </a:solidFill>
                          <a:effectLst/>
                          <a:latin typeface="Calibri"/>
                          <a:ea typeface="MS Mincho"/>
                          <a:cs typeface="Times New Roman"/>
                        </a:rPr>
                        <a:t>PROVIDER-LEVEL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B276"/>
                    </a:solidFill>
                  </a:tcPr>
                </a:tc>
                <a:tc>
                  <a:txBody>
                    <a:bodyPr/>
                    <a:lstStyle/>
                    <a:p>
                      <a:pPr marL="0" marR="0" algn="ctr">
                        <a:lnSpc>
                          <a:spcPts val="1400"/>
                        </a:lnSpc>
                        <a:spcBef>
                          <a:spcPts val="600"/>
                        </a:spcBef>
                        <a:spcAft>
                          <a:spcPts val="600"/>
                        </a:spcAft>
                      </a:pPr>
                      <a:r>
                        <a:rPr lang="en-US" sz="1200" b="1" dirty="0">
                          <a:solidFill>
                            <a:srgbClr val="435663"/>
                          </a:solidFill>
                          <a:effectLst/>
                          <a:latin typeface="Calibri"/>
                          <a:ea typeface="MS Mincho"/>
                          <a:cs typeface="Times New Roman"/>
                        </a:rPr>
                        <a:t>SYSTEM-LEVEL</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B276"/>
                    </a:solidFill>
                  </a:tcPr>
                </a:tc>
              </a:tr>
              <a:tr h="330200">
                <a:tc>
                  <a:txBody>
                    <a:bodyPr/>
                    <a:lstStyle/>
                    <a:p>
                      <a:pPr marL="0" marR="0" algn="ctr">
                        <a:lnSpc>
                          <a:spcPts val="1400"/>
                        </a:lnSpc>
                        <a:spcBef>
                          <a:spcPts val="600"/>
                        </a:spcBef>
                        <a:spcAft>
                          <a:spcPts val="600"/>
                        </a:spcAft>
                      </a:pPr>
                      <a:r>
                        <a:rPr lang="en-US" sz="1200" b="1" dirty="0">
                          <a:solidFill>
                            <a:srgbClr val="5E88A2"/>
                          </a:solidFill>
                          <a:effectLst/>
                          <a:latin typeface="Calibri"/>
                          <a:ea typeface="Calibri"/>
                          <a:cs typeface="Times New Roman"/>
                        </a:rPr>
                        <a:t>3</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600"/>
                        </a:spcBef>
                        <a:spcAft>
                          <a:spcPts val="600"/>
                        </a:spcAft>
                      </a:pPr>
                      <a:r>
                        <a:rPr lang="en-US" sz="1200" b="1" dirty="0">
                          <a:solidFill>
                            <a:srgbClr val="5E88A2"/>
                          </a:solidFill>
                          <a:effectLst/>
                          <a:latin typeface="Calibri"/>
                          <a:ea typeface="Calibri"/>
                          <a:cs typeface="Times New Roman"/>
                        </a:rPr>
                        <a:t>4</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609600" y="4421378"/>
            <a:ext cx="3388813" cy="60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6176"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MS Mincho" pitchFamily="49" charset="-128"/>
                <a:cs typeface="Calibri" pitchFamily="34" charset="0"/>
              </a:rPr>
              <a:t>IMMUNIZATION INFORMATION SYSTEMS (IIS)</a:t>
            </a:r>
            <a:endParaRPr kumimoji="0" lang="en-US" altLang="en-US" b="0" i="0" u="none" strike="noStrike" cap="none" normalizeH="0" baseline="0" dirty="0" smtClean="0">
              <a:ln>
                <a:noFill/>
              </a:ln>
              <a:solidFill>
                <a:srgbClr val="5E88A2"/>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1151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2000" y="533400"/>
            <a:ext cx="7924800" cy="1143000"/>
          </a:xfrm>
        </p:spPr>
        <p:txBody>
          <a:bodyPr/>
          <a:lstStyle/>
          <a:p>
            <a:r>
              <a:rPr lang="en-US" dirty="0" smtClean="0"/>
              <a:t>Draft Environmental Scan Findings to Date </a:t>
            </a:r>
            <a:endParaRPr lang="en-US" dirty="0"/>
          </a:p>
        </p:txBody>
      </p:sp>
      <p:sp>
        <p:nvSpPr>
          <p:cNvPr id="4" name="Slide Number Placeholder 3"/>
          <p:cNvSpPr>
            <a:spLocks noGrp="1"/>
          </p:cNvSpPr>
          <p:nvPr>
            <p:ph type="sldNum" sz="quarter" idx="12"/>
          </p:nvPr>
        </p:nvSpPr>
        <p:spPr/>
        <p:txBody>
          <a:bodyPr/>
          <a:lstStyle/>
          <a:p>
            <a:fld id="{5CCC6898-6007-4132-BD9E-84FB4BADD336}" type="slidenum">
              <a:rPr lang="en-US" smtClean="0"/>
              <a:t>9</a:t>
            </a:fld>
            <a:endParaRPr lang="en-US" dirty="0"/>
          </a:p>
        </p:txBody>
      </p:sp>
      <p:sp>
        <p:nvSpPr>
          <p:cNvPr id="5" name="Text Placeholder 4"/>
          <p:cNvSpPr>
            <a:spLocks noGrp="1"/>
          </p:cNvSpPr>
          <p:nvPr>
            <p:ph type="body" sz="quarter" idx="13"/>
          </p:nvPr>
        </p:nvSpPr>
        <p:spPr/>
        <p:txBody>
          <a:bodyPr/>
          <a:lstStyle/>
          <a:p>
            <a:r>
              <a:rPr lang="en-US" dirty="0" smtClean="0"/>
              <a:t>225 measures identified as relevant to Adult Immunization </a:t>
            </a:r>
            <a:endParaRPr lang="en-US" dirty="0"/>
          </a:p>
        </p:txBody>
      </p:sp>
      <p:sp>
        <p:nvSpPr>
          <p:cNvPr id="6" name="Content Placeholder 5"/>
          <p:cNvSpPr>
            <a:spLocks noGrp="1"/>
          </p:cNvSpPr>
          <p:nvPr>
            <p:ph sz="quarter" idx="14"/>
          </p:nvPr>
        </p:nvSpPr>
        <p:spPr/>
        <p:txBody>
          <a:bodyPr/>
          <a:lstStyle/>
          <a:p>
            <a:pPr lvl="0"/>
            <a:r>
              <a:rPr lang="en-US" sz="2000" dirty="0" smtClean="0"/>
              <a:t>Seventy </a:t>
            </a:r>
            <a:r>
              <a:rPr lang="en-US" sz="2000" dirty="0"/>
              <a:t>nine measures (35 %) address influenza </a:t>
            </a:r>
            <a:r>
              <a:rPr lang="en-US" sz="2000" dirty="0" smtClean="0"/>
              <a:t>immunization</a:t>
            </a:r>
            <a:endParaRPr lang="en-US" sz="2000" b="1" dirty="0"/>
          </a:p>
          <a:p>
            <a:pPr lvl="0"/>
            <a:r>
              <a:rPr lang="en-US" sz="2000" dirty="0"/>
              <a:t>Pneumococcal immunization is the second largest group with 60 measures (26 </a:t>
            </a:r>
            <a:r>
              <a:rPr lang="en-US" sz="2000" dirty="0" smtClean="0"/>
              <a:t>%)</a:t>
            </a:r>
            <a:endParaRPr lang="en-US" sz="2000" b="1" dirty="0"/>
          </a:p>
          <a:p>
            <a:pPr lvl="0"/>
            <a:r>
              <a:rPr lang="en-US" sz="2000" dirty="0"/>
              <a:t>The majority of measures for all vaccines are process measures (69</a:t>
            </a:r>
            <a:r>
              <a:rPr lang="en-US" sz="2000" dirty="0" smtClean="0"/>
              <a:t>%)</a:t>
            </a:r>
            <a:endParaRPr lang="en-US" sz="2000" b="1" dirty="0"/>
          </a:p>
          <a:p>
            <a:pPr lvl="0"/>
            <a:r>
              <a:rPr lang="en-US" sz="2000" dirty="0"/>
              <a:t>Only four of the 46 outcome measures are at the provider level </a:t>
            </a:r>
            <a:r>
              <a:rPr lang="en-US" sz="2000" dirty="0" smtClean="0"/>
              <a:t>– the </a:t>
            </a:r>
            <a:r>
              <a:rPr lang="en-US" sz="2000" dirty="0"/>
              <a:t>majority are population surveillance </a:t>
            </a:r>
            <a:r>
              <a:rPr lang="en-US" sz="2000" dirty="0" smtClean="0"/>
              <a:t>measures</a:t>
            </a:r>
            <a:endParaRPr lang="en-US" sz="2000" b="1" dirty="0"/>
          </a:p>
          <a:p>
            <a:pPr lvl="0"/>
            <a:r>
              <a:rPr lang="en-US" sz="2000" dirty="0"/>
              <a:t>Fifteen composite measures provide examples of how measures can be </a:t>
            </a:r>
            <a:r>
              <a:rPr lang="en-US" sz="2000" dirty="0" smtClean="0"/>
              <a:t>combined</a:t>
            </a:r>
          </a:p>
          <a:p>
            <a:pPr lvl="1"/>
            <a:r>
              <a:rPr lang="en-US" sz="2000" dirty="0" smtClean="0"/>
              <a:t>The </a:t>
            </a:r>
            <a:r>
              <a:rPr lang="en-US" sz="2000" dirty="0"/>
              <a:t>composites include both measures that combine only immunizations as well as composites that include immunizations with other preventive </a:t>
            </a:r>
            <a:r>
              <a:rPr lang="en-US" sz="2000" dirty="0" smtClean="0"/>
              <a:t>services</a:t>
            </a:r>
            <a:endParaRPr lang="en-US" sz="2000" b="1" dirty="0"/>
          </a:p>
        </p:txBody>
      </p:sp>
    </p:spTree>
    <p:extLst>
      <p:ext uri="{BB962C8B-B14F-4D97-AF65-F5344CB8AC3E}">
        <p14:creationId xmlns:p14="http://schemas.microsoft.com/office/powerpoint/2010/main" val="1005520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NQF PowerPoint Template">
  <a:themeElements>
    <a:clrScheme name="NQF Color Theme">
      <a:dk1>
        <a:srgbClr val="415462"/>
      </a:dk1>
      <a:lt1>
        <a:srgbClr val="FFFFFF"/>
      </a:lt1>
      <a:dk2>
        <a:srgbClr val="415462"/>
      </a:dk2>
      <a:lt2>
        <a:srgbClr val="FFFFFF"/>
      </a:lt2>
      <a:accent1>
        <a:srgbClr val="B7BF0F"/>
      </a:accent1>
      <a:accent2>
        <a:srgbClr val="E4801C"/>
      </a:accent2>
      <a:accent3>
        <a:srgbClr val="7C4284"/>
      </a:accent3>
      <a:accent4>
        <a:srgbClr val="F1CE10"/>
      </a:accent4>
      <a:accent5>
        <a:srgbClr val="ABC2D2"/>
      </a:accent5>
      <a:accent6>
        <a:srgbClr val="0073B1"/>
      </a:accent6>
      <a:hlink>
        <a:srgbClr val="5E88A2"/>
      </a:hlink>
      <a:folHlink>
        <a:srgbClr val="B7BF0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owerPoint Presentation" ma:contentTypeID="0x01010000952B51937DC34DA96398C96206EF8200C1F1DFD56882344397DD29F1A06D77C8" ma:contentTypeVersion="38" ma:contentTypeDescription="" ma:contentTypeScope="" ma:versionID="e5d53f6513d98fc060dbbc11e493099f">
  <xsd:schema xmlns:xsd="http://www.w3.org/2001/XMLSchema" xmlns:xs="http://www.w3.org/2001/XMLSchema" xmlns:p="http://schemas.microsoft.com/office/2006/metadata/properties" xmlns:ns1="http://schemas.microsoft.com/sharepoint/v3" xmlns:ns2="913e6da8-ff93-4dad-8762-5a7644b86edb" xmlns:ns3="http://schemas.microsoft.com/sharepoint/v3/fields" targetNamespace="http://schemas.microsoft.com/office/2006/metadata/properties" ma:root="true" ma:fieldsID="1d7b1fe096d24007a6beb2343b6c6b89" ns1:_="" ns2:_="" ns3:_="">
    <xsd:import namespace="http://schemas.microsoft.com/sharepoint/v3"/>
    <xsd:import namespace="913e6da8-ff93-4dad-8762-5a7644b86edb"/>
    <xsd:import namespace="http://schemas.microsoft.com/sharepoint/v3/fields"/>
    <xsd:element name="properties">
      <xsd:complexType>
        <xsd:sequence>
          <xsd:element name="documentManagement">
            <xsd:complexType>
              <xsd:all>
                <xsd:element ref="ns1:RoutingRuleDescription" minOccurs="0"/>
                <xsd:element ref="ns1:WorkflowCategory" minOccurs="0"/>
                <xsd:element ref="ns3:_Source" minOccurs="0"/>
                <xsd:element ref="ns3:_Status" minOccurs="0"/>
                <xsd:element ref="ns2:Invoice_x0020_Date" minOccurs="0"/>
                <xsd:element ref="ns2:da60c048f1a843858128370716b405f0" minOccurs="0"/>
                <xsd:element ref="ns2:TaxCatchAll" minOccurs="0"/>
                <xsd:element ref="ns2:TaxCatchAllLabel" minOccurs="0"/>
                <xsd:element ref="ns2:Test_x0020_Colum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WorkflowCategory" ma:index="5" nillable="true" ma:displayName="Category" ma:internalName="WorkflowCategor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3e6da8-ff93-4dad-8762-5a7644b86edb" elementFormDefault="qualified">
    <xsd:import namespace="http://schemas.microsoft.com/office/2006/documentManagement/types"/>
    <xsd:import namespace="http://schemas.microsoft.com/office/infopath/2007/PartnerControls"/>
    <xsd:element name="Invoice_x0020_Date" ma:index="8" nillable="true" ma:displayName="Date" ma:format="DateOnly" ma:internalName="Invoice_x0020_Date" ma:readOnly="false">
      <xsd:simpleType>
        <xsd:restriction base="dms:DateTime"/>
      </xsd:simpleType>
    </xsd:element>
    <xsd:element name="da60c048f1a843858128370716b405f0" ma:index="15" nillable="true" ma:taxonomy="true" ma:internalName="da60c048f1a843858128370716b405f0" ma:taxonomyFieldName="Committee_x0028_s_x0029_" ma:displayName="Committee" ma:default="" ma:fieldId="{da60c048-f1a8-4385-8128-370716b405f0}" ma:taxonomyMulti="true" ma:sspId="be605fd1-bb32-4cc0-9ff9-cad53d9b0bf2" ma:termSetId="5eeecd83-963c-4a55-a746-40d313111243" ma:anchorId="81abff4e-37e2-4045-a75b-1258897ef74a" ma:open="false" ma:isKeyword="false">
      <xsd:complexType>
        <xsd:sequence>
          <xsd:element ref="pc:Terms" minOccurs="0" maxOccurs="1"/>
        </xsd:sequence>
      </xsd:complexType>
    </xsd:element>
    <xsd:element name="TaxCatchAll" ma:index="16" nillable="true" ma:displayName="Taxonomy Catch All Column" ma:description="" ma:hidden="true" ma:list="{3bc9823e-20cc-4072-8c13-d56402de3075}" ma:internalName="TaxCatchAll" ma:showField="CatchAllData" ma:web="913e6da8-ff93-4dad-8762-5a7644b86edb">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description="" ma:hidden="true" ma:list="{3bc9823e-20cc-4072-8c13-d56402de3075}" ma:internalName="TaxCatchAllLabel" ma:readOnly="true" ma:showField="CatchAllDataLabel" ma:web="913e6da8-ff93-4dad-8762-5a7644b86edb">
      <xsd:complexType>
        <xsd:complexContent>
          <xsd:extension base="dms:MultiChoiceLookup">
            <xsd:sequence>
              <xsd:element name="Value" type="dms:Lookup" maxOccurs="unbounded" minOccurs="0" nillable="true"/>
            </xsd:sequence>
          </xsd:extension>
        </xsd:complexContent>
      </xsd:complexType>
    </xsd:element>
    <xsd:element name="Test_x0020_Column" ma:index="19" nillable="true" ma:displayName="Test Column" ma:format="Dropdown" ma:internalName="Test_x0020_Column">
      <xsd:simpleType>
        <xsd:restriction base="dms:Choice">
          <xsd:enumeration value="Test 1"/>
          <xsd:enumeration value="Test 2"/>
          <xsd:enumeration value="Test 3"/>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6" nillable="true" ma:displayName="Source/Context" ma:description="References to resources from which this resource was derived" ma:internalName="_Source">
      <xsd:simpleType>
        <xsd:restriction base="dms:Note">
          <xsd:maxLength value="255"/>
        </xsd:restriction>
      </xsd:simpleType>
    </xsd:element>
    <xsd:element name="_Status" ma:index="7"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ma:index="9" ma:displayName="Comments"/>
        <xsd:element name="keywords" minOccurs="0" maxOccurs="1" type="xsd:string" ma:index="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634863537806517836</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634863537806517836</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634863537806517836</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a60c048f1a843858128370716b405f0 xmlns="913e6da8-ff93-4dad-8762-5a7644b86edb">
      <Terms xmlns="http://schemas.microsoft.com/office/infopath/2007/PartnerControls">
        <TermInfo xmlns="http://schemas.microsoft.com/office/infopath/2007/PartnerControls">
          <TermName xmlns="http://schemas.microsoft.com/office/infopath/2007/PartnerControls">Adult Immunization</TermName>
          <TermId xmlns="http://schemas.microsoft.com/office/infopath/2007/PartnerControls">c4761df7-973d-41cc-87e3-5bfaae0383a3</TermId>
        </TermInfo>
      </Terms>
    </da60c048f1a843858128370716b405f0>
    <Invoice_x0020_Date xmlns="913e6da8-ff93-4dad-8762-5a7644b86edb" xsi:nil="true"/>
    <RoutingRuleDescription xmlns="http://schemas.microsoft.com/sharepoint/v3" xsi:nil="true"/>
    <WorkflowCategory xmlns="http://schemas.microsoft.com/sharepoint/v3" xsi:nil="true"/>
    <_Source xmlns="http://schemas.microsoft.com/sharepoint/v3/fields" xsi:nil="true"/>
    <TaxCatchAll xmlns="913e6da8-ff93-4dad-8762-5a7644b86edb">
      <Value>236</Value>
    </TaxCatchAll>
    <_Status xmlns="http://schemas.microsoft.com/sharepoint/v3/fields">Not Started</_Status>
    <Test_x0020_Column xmlns="913e6da8-ff93-4dad-8762-5a7644b86edb" xsi:nil="true"/>
  </documentManagement>
</p:properties>
</file>

<file path=customXml/itemProps1.xml><?xml version="1.0" encoding="utf-8"?>
<ds:datastoreItem xmlns:ds="http://schemas.openxmlformats.org/officeDocument/2006/customXml" ds:itemID="{4D565202-5A36-4ECB-9DA4-DBD134BEC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13e6da8-ff93-4dad-8762-5a7644b86ed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A49ED1-67BA-4B15-A3F4-A9702EACE3DF}">
  <ds:schemaRefs>
    <ds:schemaRef ds:uri="http://schemas.microsoft.com/sharepoint/v3/contenttype/forms"/>
  </ds:schemaRefs>
</ds:datastoreItem>
</file>

<file path=customXml/itemProps3.xml><?xml version="1.0" encoding="utf-8"?>
<ds:datastoreItem xmlns:ds="http://schemas.openxmlformats.org/officeDocument/2006/customXml" ds:itemID="{7BAE8331-9787-487B-B747-E35C02F67428}">
  <ds:schemaRefs>
    <ds:schemaRef ds:uri="http://schemas.microsoft.com/sharepoint/events"/>
  </ds:schemaRefs>
</ds:datastoreItem>
</file>

<file path=customXml/itemProps4.xml><?xml version="1.0" encoding="utf-8"?>
<ds:datastoreItem xmlns:ds="http://schemas.openxmlformats.org/officeDocument/2006/customXml" ds:itemID="{E9455B07-53C1-4CDA-82D1-B4952B636809}">
  <ds:schemaRefs>
    <ds:schemaRef ds:uri="http://schemas.microsoft.com/sharepoint/v3/fields"/>
    <ds:schemaRef ds:uri="http://schemas.microsoft.com/office/infopath/2007/PartnerControl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purl.org/dc/elements/1.1/"/>
    <ds:schemaRef ds:uri="913e6da8-ff93-4dad-8762-5a7644b86ed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2495</TotalTime>
  <Words>1695</Words>
  <Application>Microsoft Office PowerPoint</Application>
  <PresentationFormat>On-screen Show (4:3)</PresentationFormat>
  <Paragraphs>617</Paragraphs>
  <Slides>70</Slides>
  <Notes>6</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NQF PowerPoint Template</vt:lpstr>
      <vt:lpstr>Priority Setting for Health Care Performance Measurement: Addressing Performance Measure Gaps in Priority Areas</vt:lpstr>
      <vt:lpstr>PowerPoint Presentation</vt:lpstr>
      <vt:lpstr>Multistakeholder Committee </vt:lpstr>
      <vt:lpstr>Priority Setting for Health Care Performance Measurement: 2013-14 Focus Areas</vt:lpstr>
      <vt:lpstr>Adult Immunization Project</vt:lpstr>
      <vt:lpstr>Draft Conceptual Framework </vt:lpstr>
      <vt:lpstr>PowerPoint Presentation</vt:lpstr>
      <vt:lpstr>PowerPoint Presentation</vt:lpstr>
      <vt:lpstr>Draft Environmental Scan Findings to Date </vt:lpstr>
      <vt:lpstr>Key Informant Interviews</vt:lpstr>
      <vt:lpstr>Overview of Project Timeline</vt:lpstr>
      <vt:lpstr>Adult Immunization In-Person Meeting Objectives </vt:lpstr>
      <vt:lpstr>PowerPoint Presentation</vt:lpstr>
      <vt:lpstr>PowerPoint Presentation</vt:lpstr>
      <vt:lpstr>Applications of Performance Measures</vt:lpstr>
      <vt:lpstr> Healthy People 2020</vt:lpstr>
      <vt:lpstr>CDC MMWR Feb 7, 2014 Non-influenza Vaccination Coverage Among Adults — United States, 2012</vt:lpstr>
      <vt:lpstr>2012 National Healthcare Quality Report</vt:lpstr>
      <vt:lpstr>Commonwealth Fund      www.whynotthebest.org </vt:lpstr>
      <vt:lpstr>PowerPoint Presentation</vt:lpstr>
      <vt:lpstr>PowerPoint Presentation</vt:lpstr>
      <vt:lpstr>NCQA State of Quality 2013 HEDIS measures for Health Plans using CAHPS patient survey</vt:lpstr>
      <vt:lpstr>Influenza HEDIS measure over time</vt:lpstr>
      <vt:lpstr>PowerPoint Presentation</vt:lpstr>
      <vt:lpstr>Influenza vaccination for Healthcare Personnel</vt:lpstr>
      <vt:lpstr>PowerPoint Presentation</vt:lpstr>
      <vt:lpstr>PowerPoint Presentation</vt:lpstr>
      <vt:lpstr>HRSA Clinical Core Set of Measures</vt:lpstr>
      <vt:lpstr>2014 Medicaid Core Sets of Measures</vt:lpstr>
      <vt:lpstr>Meaningful Use of Health Information Technology Incentive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sources for measurement</vt:lpstr>
      <vt:lpstr>IIS and registries</vt:lpstr>
      <vt:lpstr>PowerPoint Presentation</vt:lpstr>
      <vt:lpstr>Disparities</vt:lpstr>
      <vt:lpstr>Harmonization</vt:lpstr>
      <vt:lpstr>Comparison of different approaches</vt:lpstr>
      <vt:lpstr>Measurement burden</vt:lpstr>
      <vt:lpstr>PowerPoint Presentation</vt:lpstr>
      <vt:lpstr>PowerPoint Presentation</vt:lpstr>
      <vt:lpstr>PowerPoint Presentation</vt:lpstr>
      <vt:lpstr>PowerPoint Presentation</vt:lpstr>
      <vt:lpstr>PowerPoint Presentation</vt:lpstr>
      <vt:lpstr>PowerPoint Presentation</vt:lpstr>
      <vt:lpstr>Priorities Identified To-Date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For More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Mariani</dc:creator>
  <cp:lastModifiedBy>Mawuse D. Matias</cp:lastModifiedBy>
  <cp:revision>253</cp:revision>
  <cp:lastPrinted>2014-01-28T14:57:44Z</cp:lastPrinted>
  <dcterms:created xsi:type="dcterms:W3CDTF">2013-06-19T13:58:54Z</dcterms:created>
  <dcterms:modified xsi:type="dcterms:W3CDTF">2014-03-28T19:51:46Z</dcterms:modified>
  <cp:contentStatus>Not Started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0x01010000952B51937DC34DA96398C96206EF8200C1F1DFD56882344397DD29F1A06D77C8</vt:lpwstr>
  </property>
  <property fmtid="{D5CDD505-2E9C-101B-9397-08002B2CF9AE}" pid="3" name="Committee(s)">
    <vt:lpwstr>236;#Adult Immunization|c4761df7-973d-41cc-87e3-5bfaae0383a3</vt:lpwstr>
  </property>
  <property fmtid="{D5CDD505-2E9C-101B-9397-08002B2CF9AE}" pid="4" name="f0468c1f675443b8a836aadc96e695d3">
    <vt:lpwstr/>
  </property>
  <property fmtid="{D5CDD505-2E9C-101B-9397-08002B2CF9AE}" pid="5" name="Vendor">
    <vt:lpwstr/>
  </property>
  <property fmtid="{D5CDD505-2E9C-101B-9397-08002B2CF9AE}" pid="6" name="m7a6867b424a4ea68d7a4d9ae4818cae">
    <vt:lpwstr/>
  </property>
  <property fmtid="{D5CDD505-2E9C-101B-9397-08002B2CF9AE}" pid="7" name="da5bc4993de749119cf232dee8efe536">
    <vt:lpwstr/>
  </property>
  <property fmtid="{D5CDD505-2E9C-101B-9397-08002B2CF9AE}" pid="8" name="Topic">
    <vt:lpwstr/>
  </property>
  <property fmtid="{D5CDD505-2E9C-101B-9397-08002B2CF9AE}" pid="9" name="d2f972939564404daae9eb075d8fc4af">
    <vt:lpwstr/>
  </property>
  <property fmtid="{D5CDD505-2E9C-101B-9397-08002B2CF9AE}" pid="10" name="pf1bd405cf88421ba23ebb623758ec7a">
    <vt:lpwstr/>
  </property>
  <property fmtid="{D5CDD505-2E9C-101B-9397-08002B2CF9AE}" pid="11" name="Contract">
    <vt:lpwstr/>
  </property>
  <property fmtid="{D5CDD505-2E9C-101B-9397-08002B2CF9AE}" pid="12" name="_docset_NoMedatataSyncRequired">
    <vt:lpwstr>False</vt:lpwstr>
  </property>
  <property fmtid="{D5CDD505-2E9C-101B-9397-08002B2CF9AE}" pid="13" name="Task">
    <vt:lpwstr/>
  </property>
  <property fmtid="{D5CDD505-2E9C-101B-9397-08002B2CF9AE}" pid="14" name="Responsible_x0020_Party">
    <vt:lpwstr/>
  </property>
  <property fmtid="{D5CDD505-2E9C-101B-9397-08002B2CF9AE}" pid="15" name="Funding_x0020_Source">
    <vt:lpwstr/>
  </property>
  <property fmtid="{D5CDD505-2E9C-101B-9397-08002B2CF9AE}" pid="16" name="ifcabbe6e1f44a7d9da3a706514ebe24">
    <vt:lpwstr/>
  </property>
  <property fmtid="{D5CDD505-2E9C-101B-9397-08002B2CF9AE}" pid="17" name="Funding Source">
    <vt:lpwstr/>
  </property>
  <property fmtid="{D5CDD505-2E9C-101B-9397-08002B2CF9AE}" pid="18" name="Responsible Party">
    <vt:lpwstr/>
  </property>
</Properties>
</file>